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3" r:id="rId11"/>
    <p:sldId id="277" r:id="rId12"/>
    <p:sldId id="278" r:id="rId13"/>
    <p:sldId id="279" r:id="rId14"/>
    <p:sldId id="269" r:id="rId15"/>
    <p:sldId id="270" r:id="rId16"/>
    <p:sldId id="271" r:id="rId17"/>
    <p:sldId id="272" r:id="rId1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>
      <p:cViewPr varScale="1">
        <p:scale>
          <a:sx n="57" d="100"/>
          <a:sy n="57" d="100"/>
        </p:scale>
        <p:origin x="10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193" y="781050"/>
            <a:ext cx="6630013" cy="132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9701" y="2092705"/>
            <a:ext cx="6698996" cy="4633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1" y="304800"/>
            <a:ext cx="6490042" cy="155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70">
              <a:lnSpc>
                <a:spcPts val="5830"/>
              </a:lnSpc>
            </a:pPr>
            <a:r>
              <a:rPr sz="6600" spc="-16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</a:t>
            </a:r>
            <a:r>
              <a:rPr sz="6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sz="6600" spc="21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sz="6600" spc="434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l-</a:t>
            </a:r>
            <a:r>
              <a:rPr sz="6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wide  </a:t>
            </a:r>
            <a:r>
              <a:rPr sz="6600" spc="229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Expec</a:t>
            </a:r>
            <a:r>
              <a:rPr sz="6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tatio</a:t>
            </a:r>
            <a:r>
              <a:rPr sz="6600" spc="245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ns</a:t>
            </a:r>
            <a:endParaRPr sz="6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7741" y="6653274"/>
            <a:ext cx="75844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33190" algn="l"/>
              </a:tabLst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DMCS</a:t>
            </a:r>
            <a:r>
              <a:rPr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Home of the Dragonflies</a:t>
            </a:r>
            <a:r>
              <a:rPr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2420" y="3505039"/>
            <a:ext cx="1672589" cy="312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9" y="2909889"/>
            <a:ext cx="3115663" cy="26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1484"/>
            <a:ext cx="6397497" cy="756316"/>
          </a:xfrm>
        </p:spPr>
        <p:txBody>
          <a:bodyPr/>
          <a:lstStyle/>
          <a:p>
            <a:r>
              <a:rPr lang="en-US" dirty="0" smtClean="0"/>
              <a:t>Bathroom Expectations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73388"/>
              </p:ext>
            </p:extLst>
          </p:nvPr>
        </p:nvGraphicFramePr>
        <p:xfrm>
          <a:off x="1676400" y="1651000"/>
          <a:ext cx="6667806" cy="50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602"/>
                <a:gridCol w="2222602"/>
                <a:gridCol w="2222602"/>
              </a:tblGrid>
              <a:tr h="649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</a:t>
                      </a:r>
                      <a:r>
                        <a:rPr lang="en-US" sz="2400" baseline="0" dirty="0" smtClean="0"/>
                        <a:t> Safe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  Responsible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 Respectful</a:t>
                      </a:r>
                      <a:endParaRPr lang="en-US" sz="2400" dirty="0"/>
                    </a:p>
                  </a:txBody>
                  <a:tcPr/>
                </a:tc>
              </a:tr>
              <a:tr h="1475203">
                <a:tc>
                  <a:txBody>
                    <a:bodyPr/>
                    <a:lstStyle/>
                    <a:p>
                      <a:r>
                        <a:rPr lang="en-US" dirty="0" smtClean="0"/>
                        <a:t>Keep feet on 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Give people</a:t>
                      </a:r>
                      <a:r>
                        <a:rPr lang="en-US" baseline="0" dirty="0" smtClean="0"/>
                        <a:t> privacy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Flush toilet</a:t>
                      </a:r>
                      <a:endParaRPr lang="en-US" dirty="0"/>
                    </a:p>
                  </a:txBody>
                  <a:tcPr/>
                </a:tc>
              </a:tr>
              <a:tr h="1475203"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water in the sink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quiet voices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to your room promptly</a:t>
                      </a:r>
                      <a:endParaRPr lang="en-US" dirty="0"/>
                    </a:p>
                  </a:txBody>
                  <a:tcPr/>
                </a:tc>
              </a:tr>
              <a:tr h="1475203">
                <a:tc>
                  <a:txBody>
                    <a:bodyPr/>
                    <a:lstStyle/>
                    <a:p>
                      <a:r>
                        <a:rPr lang="en-US" dirty="0" smtClean="0"/>
                        <a:t>Wash your hands</a:t>
                      </a:r>
                    </a:p>
                    <a:p>
                      <a:r>
                        <a:rPr lang="en-US" dirty="0" smtClean="0"/>
                        <a:t>and</a:t>
                      </a:r>
                    </a:p>
                    <a:p>
                      <a:r>
                        <a:rPr lang="en-US" dirty="0" smtClean="0"/>
                        <a:t>Clean up after</a:t>
                      </a:r>
                      <a:r>
                        <a:rPr lang="en-US" baseline="0" dirty="0" smtClean="0"/>
                        <a:t> yourself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playing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bathrooms</a:t>
                      </a:r>
                      <a:r>
                        <a:rPr lang="en-US" baseline="0" dirty="0" smtClean="0"/>
                        <a:t> at appropriate times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971800"/>
            <a:ext cx="2160577" cy="18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39E-6 2.22222E-6 C 3.93939E-6 0.08088 0.03993 0.14685 0.0887 0.14685 C 0.1463 0.14685 0.16714 0.07332 0.17597 0.02941 L 0.18497 -0.02941 C 0.19381 -0.07333 0.21591 -0.14665 0.28109 -0.14665 C 0.32244 -0.14665 0.36995 -0.08088 0.36995 2.22222E-6 C 0.36995 0.08088 0.32244 0.14685 0.28109 0.14685 C 0.21591 0.14685 0.19381 0.07332 0.18497 0.02941 L 0.17597 -0.02941 C 0.16714 -0.07333 0.1463 -0.14665 0.0887 -0.14665 C 0.03993 -0.14665 3.93939E-6 -0.08088 3.93939E-6 2.22222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7 -9.80392E-7 L 0.25158 0.19465 C 0.30382 0.23836 0.38258 0.26226 0.46544 0.26226 C 0.55903 0.26226 0.63415 0.23836 0.6864 0.19465 L 0.93813 -9.80392E-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7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630013" cy="1477328"/>
          </a:xfrm>
        </p:spPr>
        <p:txBody>
          <a:bodyPr/>
          <a:lstStyle/>
          <a:p>
            <a:pPr algn="ctr"/>
            <a:r>
              <a:rPr lang="en-US" dirty="0" smtClean="0"/>
              <a:t>Arrival and Dismissal Areas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24644"/>
              </p:ext>
            </p:extLst>
          </p:nvPr>
        </p:nvGraphicFramePr>
        <p:xfrm>
          <a:off x="609600" y="1651000"/>
          <a:ext cx="91440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 Safe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 Respectful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 Responsible</a:t>
                      </a:r>
                      <a:endParaRPr lang="en-US" sz="2400" dirty="0"/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sidewalks and crosswalks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 adult directions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Arrive on time</a:t>
                      </a:r>
                      <a:endParaRPr lang="en-US" dirty="0"/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 in designated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Leave on time</a:t>
                      </a:r>
                      <a:endParaRPr lang="en-US" dirty="0"/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r>
                        <a:rPr lang="en-US" dirty="0" smtClean="0"/>
                        <a:t>Stay within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r>
                        <a:rPr lang="en-US" baseline="0" dirty="0" smtClean="0"/>
                        <a:t> bikes and scooters</a:t>
                      </a:r>
                      <a:endParaRPr lang="en-US" dirty="0"/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 a teacher’s permission to use any phone on campus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81" y="3162195"/>
            <a:ext cx="307265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193" y="781050"/>
            <a:ext cx="6630013" cy="738664"/>
          </a:xfrm>
        </p:spPr>
        <p:txBody>
          <a:bodyPr/>
          <a:lstStyle/>
          <a:p>
            <a:pPr algn="ctr"/>
            <a:r>
              <a:rPr lang="en-US" dirty="0" smtClean="0"/>
              <a:t>Assemblies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06805"/>
              </p:ext>
            </p:extLst>
          </p:nvPr>
        </p:nvGraphicFramePr>
        <p:xfrm>
          <a:off x="914399" y="1676400"/>
          <a:ext cx="8382000" cy="469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Safe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Respectful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Responsible</a:t>
                      </a:r>
                      <a:endParaRPr lang="en-US" sz="3200" dirty="0"/>
                    </a:p>
                  </a:txBody>
                  <a:tcPr/>
                </a:tc>
              </a:tr>
              <a:tr h="1761067">
                <a:tc>
                  <a:txBody>
                    <a:bodyPr/>
                    <a:lstStyle/>
                    <a:p>
                      <a:r>
                        <a:rPr lang="en-US" dirty="0" smtClean="0"/>
                        <a:t>Wait for arrival and dismissal signal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hands and feet to yourself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 school rules</a:t>
                      </a:r>
                      <a:endParaRPr lang="en-US" dirty="0"/>
                    </a:p>
                  </a:txBody>
                  <a:tcPr/>
                </a:tc>
              </a:tr>
              <a:tr h="1761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 on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honest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" y="4021667"/>
            <a:ext cx="307265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919E-6 3.00654E-6 L 0.25568 0.173 C 0.30871 0.21201 0.38873 0.23325 0.47301 0.23325 C 0.56802 0.23325 0.64441 0.21201 0.69744 0.173 L 0.95328 3.00654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4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193" y="781050"/>
            <a:ext cx="6630013" cy="738664"/>
          </a:xfrm>
        </p:spPr>
        <p:txBody>
          <a:bodyPr/>
          <a:lstStyle/>
          <a:p>
            <a:pPr algn="ctr"/>
            <a:r>
              <a:rPr lang="en-US" dirty="0" smtClean="0"/>
              <a:t>Classroom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08132"/>
              </p:ext>
            </p:extLst>
          </p:nvPr>
        </p:nvGraphicFramePr>
        <p:xfrm>
          <a:off x="457200" y="1651000"/>
          <a:ext cx="9220200" cy="566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3073400"/>
                <a:gridCol w="3073400"/>
              </a:tblGrid>
              <a:tr h="9440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Safe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Respectful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 Responsible</a:t>
                      </a:r>
                      <a:endParaRPr lang="en-US" sz="3200" dirty="0"/>
                    </a:p>
                  </a:txBody>
                  <a:tcPr/>
                </a:tc>
              </a:tr>
              <a:tr h="944033"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quiet voices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belongings organized</a:t>
                      </a:r>
                      <a:endParaRPr lang="en-US" dirty="0"/>
                    </a:p>
                  </a:txBody>
                  <a:tcPr/>
                </a:tc>
              </a:tr>
              <a:tr h="944033">
                <a:tc>
                  <a:txBody>
                    <a:bodyPr/>
                    <a:lstStyle/>
                    <a:p>
                      <a:r>
                        <a:rPr lang="en-US" dirty="0" smtClean="0"/>
                        <a:t>Use materials appropriately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kind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 your space</a:t>
                      </a:r>
                      <a:endParaRPr lang="en-US" dirty="0"/>
                    </a:p>
                  </a:txBody>
                  <a:tcPr/>
                </a:tc>
              </a:tr>
              <a:tr h="944033">
                <a:tc>
                  <a:txBody>
                    <a:bodyPr/>
                    <a:lstStyle/>
                    <a:p>
                      <a:r>
                        <a:rPr lang="en-US" dirty="0" smtClean="0"/>
                        <a:t>Sit properly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on task</a:t>
                      </a:r>
                      <a:endParaRPr lang="en-US" dirty="0"/>
                    </a:p>
                  </a:txBody>
                  <a:tcPr/>
                </a:tc>
              </a:tr>
              <a:tr h="944033">
                <a:tc>
                  <a:txBody>
                    <a:bodyPr/>
                    <a:lstStyle/>
                    <a:p>
                      <a:r>
                        <a:rPr lang="en-US" dirty="0" smtClean="0"/>
                        <a:t>Ask</a:t>
                      </a:r>
                      <a:r>
                        <a:rPr lang="en-US" baseline="0" dirty="0" smtClean="0"/>
                        <a:t> permission to leave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 and follow directions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Actively listen</a:t>
                      </a:r>
                      <a:endParaRPr lang="en-US" dirty="0"/>
                    </a:p>
                  </a:txBody>
                  <a:tcPr/>
                </a:tc>
              </a:tr>
              <a:tr h="944033"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r>
                        <a:rPr lang="en-US" baseline="0" dirty="0" smtClean="0"/>
                        <a:t> safety procedures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 class routines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r>
                        <a:rPr lang="en-US" baseline="0" dirty="0" smtClean="0"/>
                        <a:t> prepared and honest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6325">
            <a:off x="7714831" y="-178661"/>
            <a:ext cx="307265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596E-6 -0.00082 L -0.24685 0.58823 C -0.29798 0.72058 -0.37516 0.7933 -0.4566 0.7933 C -0.5483 0.7933 -0.62201 0.72058 -0.67314 0.58823 L -0.91967 -0.0008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91" y="39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79701" y="2092705"/>
            <a:ext cx="6698996" cy="4698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15"/>
              </a:lnSpc>
            </a:pPr>
            <a:r>
              <a:rPr sz="3100" b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/>
              <a:t>Staff include:</a:t>
            </a:r>
            <a:endParaRPr sz="3100" dirty="0">
              <a:latin typeface="Arial"/>
              <a:cs typeface="Arial"/>
            </a:endParaRPr>
          </a:p>
          <a:p>
            <a:pPr marL="469900">
              <a:lnSpc>
                <a:spcPts val="3254"/>
              </a:lnSpc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teachers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classroom assistants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office staff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campus  security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cafeteria workers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custodians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Guidance room staff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2400" b="0" dirty="0">
                <a:solidFill>
                  <a:srgbClr val="0000FF"/>
                </a:solidFill>
                <a:latin typeface="Microsoft Sans Serif"/>
                <a:cs typeface="Microsoft Sans Serif"/>
              </a:rPr>
              <a:t>• </a:t>
            </a:r>
            <a:r>
              <a:rPr b="0" dirty="0">
                <a:latin typeface="Arial"/>
                <a:cs typeface="Arial"/>
              </a:rPr>
              <a:t>vice principals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mtClean="0"/>
              <a:t>Listen </a:t>
            </a:r>
            <a:r>
              <a:rPr dirty="0"/>
              <a:t>to ALL instructions given by  staff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4193" y="781050"/>
            <a:ext cx="6630013" cy="738664"/>
          </a:xfrm>
        </p:spPr>
        <p:txBody>
          <a:bodyPr/>
          <a:lstStyle/>
          <a:p>
            <a:r>
              <a:rPr lang="en-US" dirty="0" smtClean="0"/>
              <a:t>Listen to All Staff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70432"/>
            <a:ext cx="3682303" cy="374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0102" y="2864865"/>
            <a:ext cx="6026785" cy="316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Consequences </a:t>
            </a:r>
            <a:r>
              <a:rPr sz="3200" b="1" spc="4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b="1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non-compliance:</a:t>
            </a:r>
            <a:endParaRPr sz="3200" dirty="0">
              <a:latin typeface="Calibri"/>
              <a:cs typeface="Calibri"/>
            </a:endParaRPr>
          </a:p>
          <a:p>
            <a:pPr marL="626745" indent="-233045">
              <a:lnSpc>
                <a:spcPct val="100000"/>
              </a:lnSpc>
              <a:spcBef>
                <a:spcPts val="1450"/>
              </a:spcBef>
              <a:buClr>
                <a:srgbClr val="FF0000"/>
              </a:buClr>
              <a:buSzPct val="110714"/>
              <a:buFont typeface="Microsoft Sans Serif"/>
              <a:buChar char="•"/>
              <a:tabLst>
                <a:tab pos="627380" algn="l"/>
              </a:tabLst>
            </a:pPr>
            <a:r>
              <a:rPr sz="2800" dirty="0">
                <a:latin typeface="Arial"/>
                <a:cs typeface="Arial"/>
              </a:rPr>
              <a:t>Low  Level Referral (LLR)</a:t>
            </a:r>
          </a:p>
          <a:p>
            <a:pPr marL="626745" indent="-233045">
              <a:lnSpc>
                <a:spcPct val="100000"/>
              </a:lnSpc>
              <a:spcBef>
                <a:spcPts val="665"/>
              </a:spcBef>
              <a:buClr>
                <a:srgbClr val="FF0000"/>
              </a:buClr>
              <a:buSzPct val="110714"/>
              <a:buFont typeface="Microsoft Sans Serif"/>
              <a:buChar char="•"/>
              <a:tabLst>
                <a:tab pos="627380" algn="l"/>
              </a:tabLst>
            </a:pPr>
            <a:r>
              <a:rPr sz="2800" dirty="0">
                <a:latin typeface="Arial"/>
                <a:cs typeface="Arial"/>
              </a:rPr>
              <a:t>Office Referral</a:t>
            </a:r>
          </a:p>
          <a:p>
            <a:pPr marL="626745" indent="-233045">
              <a:lnSpc>
                <a:spcPct val="100000"/>
              </a:lnSpc>
              <a:spcBef>
                <a:spcPts val="665"/>
              </a:spcBef>
              <a:buClr>
                <a:srgbClr val="FF0000"/>
              </a:buClr>
              <a:buSzPct val="110714"/>
              <a:buFont typeface="Microsoft Sans Serif"/>
              <a:buChar char="•"/>
              <a:tabLst>
                <a:tab pos="627380" algn="l"/>
              </a:tabLst>
            </a:pPr>
            <a:r>
              <a:rPr sz="2800" dirty="0">
                <a:latin typeface="Arial"/>
                <a:cs typeface="Arial"/>
              </a:rPr>
              <a:t>loss of privileges</a:t>
            </a:r>
          </a:p>
          <a:p>
            <a:pPr marL="626745" indent="-233045">
              <a:lnSpc>
                <a:spcPct val="100000"/>
              </a:lnSpc>
              <a:spcBef>
                <a:spcPts val="665"/>
              </a:spcBef>
              <a:buClr>
                <a:srgbClr val="FF0000"/>
              </a:buClr>
              <a:buSzPct val="110714"/>
              <a:buFont typeface="Microsoft Sans Serif"/>
              <a:buChar char="•"/>
              <a:tabLst>
                <a:tab pos="627380" algn="l"/>
              </a:tabLst>
            </a:pPr>
            <a:r>
              <a:rPr sz="2800" dirty="0">
                <a:latin typeface="Arial"/>
                <a:cs typeface="Arial"/>
              </a:rPr>
              <a:t>On-campus  Supervision</a:t>
            </a:r>
          </a:p>
          <a:p>
            <a:pPr marL="626745" indent="-233045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buSzPct val="110714"/>
              <a:buFont typeface="Microsoft Sans Serif"/>
              <a:buChar char="•"/>
              <a:tabLst>
                <a:tab pos="627380" algn="l"/>
              </a:tabLst>
            </a:pPr>
            <a:r>
              <a:rPr sz="2800" dirty="0">
                <a:latin typeface="Arial"/>
                <a:cs typeface="Arial"/>
              </a:rPr>
              <a:t>suspension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630013" cy="1477328"/>
          </a:xfrm>
        </p:spPr>
        <p:txBody>
          <a:bodyPr/>
          <a:lstStyle/>
          <a:p>
            <a:pPr algn="ctr"/>
            <a:r>
              <a:rPr lang="en-US" b="1" dirty="0" smtClean="0"/>
              <a:t>Follow all School Expectations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7400" y="35052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0102" y="3091179"/>
            <a:ext cx="5041265" cy="2387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1183640" indent="-346075">
              <a:lnSpc>
                <a:spcPts val="3460"/>
              </a:lnSpc>
            </a:pPr>
            <a:r>
              <a:rPr sz="3200" b="1" dirty="0" smtClean="0">
                <a:solidFill>
                  <a:srgbClr val="9ACC00"/>
                </a:solidFill>
                <a:latin typeface="Calibri"/>
                <a:cs typeface="Calibri"/>
              </a:rPr>
              <a:t>FIRST</a:t>
            </a:r>
            <a:r>
              <a:rPr sz="3200" b="1" dirty="0">
                <a:solidFill>
                  <a:srgbClr val="9ACC00"/>
                </a:solidFill>
                <a:latin typeface="Calibri"/>
                <a:cs typeface="Calibri"/>
              </a:rPr>
              <a:t>: </a:t>
            </a:r>
            <a:r>
              <a:rPr sz="3200" b="1" dirty="0">
                <a:latin typeface="Calibri"/>
                <a:cs typeface="Calibri"/>
              </a:rPr>
              <a:t>talk to one of  your teachers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358140" marR="5080" indent="-346075">
              <a:lnSpc>
                <a:spcPts val="3450"/>
              </a:lnSpc>
            </a:pPr>
            <a:r>
              <a:rPr sz="3200" b="1" dirty="0" smtClean="0">
                <a:solidFill>
                  <a:srgbClr val="9ACC00"/>
                </a:solidFill>
                <a:latin typeface="Calibri"/>
                <a:cs typeface="Calibri"/>
              </a:rPr>
              <a:t>SECOND</a:t>
            </a:r>
            <a:r>
              <a:rPr sz="3200" b="1" dirty="0">
                <a:solidFill>
                  <a:srgbClr val="9ACC00"/>
                </a:solidFill>
                <a:latin typeface="Calibri"/>
                <a:cs typeface="Calibri"/>
              </a:rPr>
              <a:t>: </a:t>
            </a:r>
            <a:r>
              <a:rPr sz="3200" b="1" dirty="0">
                <a:latin typeface="Calibri"/>
                <a:cs typeface="Calibri"/>
              </a:rPr>
              <a:t>talk to your  </a:t>
            </a:r>
            <a:r>
              <a:rPr lang="en-US" sz="3200" b="1" dirty="0" smtClean="0">
                <a:latin typeface="Calibri"/>
                <a:cs typeface="Calibri"/>
              </a:rPr>
              <a:t>Dean of Students</a:t>
            </a:r>
            <a:r>
              <a:rPr sz="3200" b="1" dirty="0" smtClean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lang="en-US" sz="3200" b="1" dirty="0" smtClean="0">
                <a:latin typeface="Calibri"/>
                <a:cs typeface="Calibri"/>
              </a:rPr>
              <a:t>Director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630013" cy="1477328"/>
          </a:xfrm>
        </p:spPr>
        <p:txBody>
          <a:bodyPr/>
          <a:lstStyle/>
          <a:p>
            <a:pPr algn="ctr"/>
            <a:r>
              <a:rPr lang="en-US" b="1" dirty="0" smtClean="0"/>
              <a:t>When you Need to Talk to an Adult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11367" y="3006958"/>
            <a:ext cx="3023208" cy="247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5253E-6 3.85621E-6 L -0.08932 -0.03922 L -0.16508 0.17647 L -0.3772 0.3268 L -0.59264 0.17218 L -0.57922 -0.14584 L -0.46985 -0.30719 L -0.64314 -0.4661 L -0.64314 -0.4661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30300" y="2544571"/>
            <a:ext cx="4631690" cy="3311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 indent="-336550">
              <a:lnSpc>
                <a:spcPct val="100000"/>
              </a:lnSpc>
              <a:buClr>
                <a:srgbClr val="FF0000"/>
              </a:buClr>
              <a:buFont typeface="Arial"/>
              <a:buChar char="◆"/>
              <a:tabLst>
                <a:tab pos="349885" algn="l"/>
              </a:tabLst>
            </a:pPr>
            <a:r>
              <a:rPr sz="2800" b="1" spc="25" dirty="0">
                <a:latin typeface="Calibri"/>
                <a:cs typeface="Calibri"/>
              </a:rPr>
              <a:t>Any </a:t>
            </a:r>
            <a:r>
              <a:rPr sz="2800" b="1" spc="-25" dirty="0">
                <a:latin typeface="Calibri"/>
                <a:cs typeface="Calibri"/>
              </a:rPr>
              <a:t>adult </a:t>
            </a:r>
            <a:r>
              <a:rPr sz="2800" b="1" spc="-20" dirty="0">
                <a:latin typeface="Calibri"/>
                <a:cs typeface="Calibri"/>
              </a:rPr>
              <a:t>on</a:t>
            </a:r>
            <a:r>
              <a:rPr sz="2800" b="1" spc="34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campus</a:t>
            </a:r>
            <a:endParaRPr sz="2800" dirty="0">
              <a:latin typeface="Calibri"/>
              <a:cs typeface="Calibri"/>
            </a:endParaRPr>
          </a:p>
          <a:p>
            <a:pPr marL="349250" indent="-336550">
              <a:lnSpc>
                <a:spcPct val="100000"/>
              </a:lnSpc>
              <a:spcBef>
                <a:spcPts val="1350"/>
              </a:spcBef>
              <a:buClr>
                <a:srgbClr val="FF0000"/>
              </a:buClr>
              <a:buFont typeface="Arial"/>
              <a:buChar char="◆"/>
              <a:tabLst>
                <a:tab pos="349885" algn="l"/>
              </a:tabLst>
            </a:pPr>
            <a:r>
              <a:rPr sz="2800" b="1" spc="35" dirty="0">
                <a:latin typeface="Calibri"/>
                <a:cs typeface="Calibri"/>
              </a:rPr>
              <a:t>Assigned </a:t>
            </a:r>
            <a:r>
              <a:rPr lang="en-US" sz="2800" b="1" spc="20" dirty="0" smtClean="0">
                <a:latin typeface="Calibri"/>
                <a:cs typeface="Calibri"/>
              </a:rPr>
              <a:t>teacher</a:t>
            </a:r>
            <a:r>
              <a:rPr sz="2800" b="1" spc="1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00075" lvl="1" indent="-228600">
              <a:lnSpc>
                <a:spcPts val="3190"/>
              </a:lnSpc>
              <a:spcBef>
                <a:spcPts val="1770"/>
              </a:spcBef>
              <a:buClr>
                <a:srgbClr val="008000"/>
              </a:buClr>
              <a:buFont typeface="Microsoft Sans Serif"/>
              <a:buChar char="•"/>
              <a:tabLst>
                <a:tab pos="60071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TK-1</a:t>
            </a:r>
            <a:r>
              <a:rPr sz="2000" dirty="0" smtClean="0">
                <a:latin typeface="Arial"/>
                <a:cs typeface="Arial"/>
              </a:rPr>
              <a:t>: </a:t>
            </a:r>
            <a:endParaRPr lang="en-US" sz="2000" dirty="0" smtClean="0">
              <a:latin typeface="Arial"/>
              <a:cs typeface="Arial"/>
            </a:endParaRPr>
          </a:p>
          <a:p>
            <a:pPr marL="600075" lvl="1" indent="-228600">
              <a:lnSpc>
                <a:spcPts val="3190"/>
              </a:lnSpc>
              <a:spcBef>
                <a:spcPts val="1770"/>
              </a:spcBef>
              <a:buClr>
                <a:srgbClr val="008000"/>
              </a:buClr>
              <a:buFont typeface="Microsoft Sans Serif"/>
              <a:buChar char="•"/>
              <a:tabLst>
                <a:tab pos="60071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2-3</a:t>
            </a:r>
            <a:r>
              <a:rPr sz="2000" b="1" dirty="0" smtClean="0">
                <a:latin typeface="Arial"/>
                <a:cs typeface="Arial"/>
              </a:rPr>
              <a:t>: </a:t>
            </a:r>
            <a:endParaRPr lang="en-US" sz="2000" b="1" dirty="0" smtClean="0">
              <a:latin typeface="Arial"/>
              <a:cs typeface="Arial"/>
            </a:endParaRPr>
          </a:p>
          <a:p>
            <a:pPr marL="600075" marR="924560" lvl="1" indent="-228600">
              <a:lnSpc>
                <a:spcPts val="3020"/>
              </a:lnSpc>
              <a:spcBef>
                <a:spcPts val="885"/>
              </a:spcBef>
              <a:buClr>
                <a:srgbClr val="008000"/>
              </a:buClr>
              <a:buFont typeface="Microsoft Sans Serif"/>
              <a:buChar char="•"/>
              <a:tabLst>
                <a:tab pos="60071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4-5</a:t>
            </a:r>
            <a:r>
              <a:rPr sz="2000" b="1" dirty="0" smtClean="0">
                <a:latin typeface="Arial"/>
                <a:cs typeface="Arial"/>
              </a:rPr>
              <a:t>: </a:t>
            </a:r>
            <a:endParaRPr lang="en-US" sz="2000" b="1" dirty="0" smtClean="0">
              <a:latin typeface="Arial"/>
              <a:cs typeface="Arial"/>
            </a:endParaRPr>
          </a:p>
          <a:p>
            <a:pPr marL="600075" marR="528320" lvl="1" indent="-228600">
              <a:lnSpc>
                <a:spcPts val="3030"/>
              </a:lnSpc>
              <a:spcBef>
                <a:spcPts val="830"/>
              </a:spcBef>
              <a:buClr>
                <a:srgbClr val="008000"/>
              </a:buClr>
              <a:buFont typeface="Microsoft Sans Serif"/>
              <a:buChar char="•"/>
              <a:tabLst>
                <a:tab pos="600710" algn="l"/>
              </a:tabLst>
            </a:pPr>
            <a:r>
              <a:rPr lang="en-US" sz="2000" b="1" dirty="0" smtClean="0">
                <a:latin typeface="Arial"/>
                <a:cs typeface="Arial"/>
              </a:rPr>
              <a:t>6-8</a:t>
            </a:r>
            <a:r>
              <a:rPr sz="2000" b="1" dirty="0" smtClean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76400" y="318165"/>
            <a:ext cx="6630013" cy="1477328"/>
          </a:xfrm>
        </p:spPr>
        <p:txBody>
          <a:bodyPr/>
          <a:lstStyle/>
          <a:p>
            <a:pPr algn="ctr"/>
            <a:r>
              <a:rPr lang="en-US" dirty="0" smtClean="0"/>
              <a:t>Who do I Talk to When I Need Help?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78923" y="3124200"/>
            <a:ext cx="3798137" cy="3286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3283" y="4117974"/>
            <a:ext cx="1699862" cy="20994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23152" y="2904422"/>
            <a:ext cx="162050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3345">
              <a:lnSpc>
                <a:spcPct val="90100"/>
              </a:lnSpc>
            </a:pPr>
            <a:r>
              <a:rPr sz="2000" b="1" spc="-290" dirty="0">
                <a:latin typeface="Arial"/>
                <a:cs typeface="Arial"/>
              </a:rPr>
              <a:t>Thank </a:t>
            </a:r>
            <a:r>
              <a:rPr sz="2000" b="1" spc="-260" dirty="0">
                <a:latin typeface="Arial"/>
                <a:cs typeface="Arial"/>
              </a:rPr>
              <a:t>you  </a:t>
            </a:r>
            <a:r>
              <a:rPr sz="2000" b="1" spc="-40" dirty="0">
                <a:latin typeface="Arial"/>
                <a:cs typeface="Arial"/>
              </a:rPr>
              <a:t>for </a:t>
            </a:r>
            <a:r>
              <a:rPr sz="2000" b="1" spc="-150" dirty="0">
                <a:latin typeface="Arial"/>
                <a:cs typeface="Arial"/>
              </a:rPr>
              <a:t>walking  </a:t>
            </a:r>
            <a:r>
              <a:rPr sz="2000" b="1" spc="-90" dirty="0">
                <a:latin typeface="Arial"/>
                <a:cs typeface="Arial"/>
              </a:rPr>
              <a:t>in </a:t>
            </a:r>
            <a:r>
              <a:rPr sz="2000" b="1" spc="-229" dirty="0">
                <a:latin typeface="Arial"/>
                <a:cs typeface="Arial"/>
              </a:rPr>
              <a:t>the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halls.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6038" y="319100"/>
            <a:ext cx="7810807" cy="2215991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Staff will try to catch the students following the school-wide expectations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https://thumbs.dreamstime.com/z/detailed-dragonfly-cartoon-character-flat-design-line-art-black-white-version-high-quality-vector-illustration-581385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62" b="83794" l="2462" r="71000">
                        <a14:foregroundMark x1="56615" y1="23289" x2="56615" y2="23289"/>
                        <a14:foregroundMark x1="51462" y1="15606" x2="51462" y2="15606"/>
                        <a14:foregroundMark x1="50615" y1="29532" x2="50615" y2="29532"/>
                        <a14:foregroundMark x1="7308" y1="21489" x2="5846" y2="25570"/>
                        <a14:foregroundMark x1="6385" y1="25930" x2="9846" y2="37575"/>
                        <a14:foregroundMark x1="10154" y1="38055" x2="16769" y2="46579"/>
                        <a14:foregroundMark x1="14769" y1="38535" x2="14769" y2="38535"/>
                        <a14:foregroundMark x1="4385" y1="49700" x2="6692" y2="54622"/>
                        <a14:foregroundMark x1="11308" y1="57383" x2="23615" y2="57383"/>
                        <a14:foregroundMark x1="35692" y1="60504" x2="52077" y2="64946"/>
                        <a14:foregroundMark x1="53154" y1="65426" x2="68385" y2="57383"/>
                        <a14:foregroundMark x1="67538" y1="53301" x2="67538" y2="53301"/>
                        <a14:foregroundMark x1="40846" y1="50180" x2="60385" y2="12485"/>
                        <a14:foregroundMark x1="58385" y1="10324" x2="58385" y2="10324"/>
                        <a14:backgroundMark x1="26769" y1="13445" x2="26769" y2="13445"/>
                        <a14:backgroundMark x1="13308" y1="68067" x2="13308" y2="68067"/>
                        <a14:backgroundMark x1="22769" y1="60984" x2="22769" y2="60984"/>
                        <a14:backgroundMark x1="36000" y1="70828" x2="36000" y2="70828"/>
                        <a14:backgroundMark x1="40846" y1="75270" x2="37385" y2="71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51" b="16438"/>
          <a:stretch/>
        </p:blipFill>
        <p:spPr bwMode="auto">
          <a:xfrm>
            <a:off x="5230056" y="4343400"/>
            <a:ext cx="2355190" cy="17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08" y="3762851"/>
            <a:ext cx="3794378" cy="328202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928504" y="2633311"/>
            <a:ext cx="2209800" cy="1373220"/>
          </a:xfrm>
          <a:prstGeom prst="wedgeEllipseCallout">
            <a:avLst>
              <a:gd name="adj1" fmla="val -31592"/>
              <a:gd name="adj2" fmla="val 66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6" descr="Image result for dragonfly cartoon"/>
          <p:cNvSpPr>
            <a:spLocks noChangeAspect="1" noChangeArrowheads="1"/>
          </p:cNvSpPr>
          <p:nvPr/>
        </p:nvSpPr>
        <p:spPr bwMode="auto">
          <a:xfrm>
            <a:off x="5715000" y="4117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Image result for dragonfly cartoon"/>
          <p:cNvSpPr>
            <a:spLocks noChangeAspect="1" noChangeArrowheads="1"/>
          </p:cNvSpPr>
          <p:nvPr/>
        </p:nvSpPr>
        <p:spPr bwMode="auto">
          <a:xfrm>
            <a:off x="5867400" y="42703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932" y="5647855"/>
            <a:ext cx="2236147" cy="17889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902" y="2399426"/>
            <a:ext cx="4176395" cy="328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8300"/>
              </a:lnSpc>
              <a:buClr>
                <a:srgbClr val="FF0000"/>
              </a:buClr>
              <a:buFont typeface="Arial"/>
              <a:buChar char="◆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 staff </a:t>
            </a:r>
            <a:r>
              <a:rPr sz="2800" b="1" spc="10" dirty="0">
                <a:latin typeface="Calibri"/>
                <a:cs typeface="Calibri"/>
              </a:rPr>
              <a:t>member </a:t>
            </a:r>
            <a:r>
              <a:rPr sz="2800" b="1" spc="25" dirty="0">
                <a:latin typeface="Calibri"/>
                <a:cs typeface="Calibri"/>
              </a:rPr>
              <a:t>may </a:t>
            </a:r>
            <a:r>
              <a:rPr sz="2800" b="1" spc="30" dirty="0">
                <a:latin typeface="Calibri"/>
                <a:cs typeface="Calibri"/>
              </a:rPr>
              <a:t>give  </a:t>
            </a:r>
            <a:r>
              <a:rPr sz="2800" b="1" spc="-10" dirty="0">
                <a:latin typeface="Calibri"/>
                <a:cs typeface="Calibri"/>
              </a:rPr>
              <a:t>you </a:t>
            </a:r>
            <a:r>
              <a:rPr sz="2800" b="1" spc="-40" dirty="0">
                <a:latin typeface="Calibri"/>
                <a:cs typeface="Calibri"/>
              </a:rPr>
              <a:t>a </a:t>
            </a:r>
            <a:r>
              <a:rPr lang="en-US" sz="2950" b="1" i="1" spc="-260" dirty="0" smtClean="0">
                <a:solidFill>
                  <a:srgbClr val="006500"/>
                </a:solidFill>
                <a:latin typeface="Trebuchet MS"/>
                <a:cs typeface="Trebuchet MS"/>
              </a:rPr>
              <a:t>MERIT Buck </a:t>
            </a:r>
            <a:r>
              <a:rPr sz="2800" b="1" spc="30" dirty="0" smtClean="0">
                <a:latin typeface="Calibri"/>
                <a:cs typeface="Calibri"/>
              </a:rPr>
              <a:t>for  </a:t>
            </a:r>
            <a:r>
              <a:rPr sz="2800" b="1" spc="15" dirty="0">
                <a:latin typeface="Calibri"/>
                <a:cs typeface="Calibri"/>
              </a:rPr>
              <a:t>demonstrating </a:t>
            </a:r>
            <a:r>
              <a:rPr sz="2800" b="1" spc="-10" dirty="0">
                <a:latin typeface="Calibri"/>
                <a:cs typeface="Calibri"/>
              </a:rPr>
              <a:t>good  </a:t>
            </a:r>
            <a:r>
              <a:rPr sz="2800" b="1" spc="5" dirty="0">
                <a:latin typeface="Calibri"/>
                <a:cs typeface="Calibri"/>
              </a:rPr>
              <a:t>behavior</a:t>
            </a:r>
            <a:endParaRPr sz="2800" dirty="0">
              <a:latin typeface="Calibri"/>
              <a:cs typeface="Calibri"/>
            </a:endParaRPr>
          </a:p>
          <a:p>
            <a:pPr marL="355600" marR="525780" indent="-342900" algn="just">
              <a:lnSpc>
                <a:spcPct val="99700"/>
              </a:lnSpc>
              <a:spcBef>
                <a:spcPts val="2045"/>
              </a:spcBef>
              <a:buClr>
                <a:srgbClr val="FF0000"/>
              </a:buClr>
              <a:buSzPct val="94915"/>
              <a:buFont typeface="Arial"/>
              <a:buChar char="◆"/>
              <a:tabLst>
                <a:tab pos="355600" algn="l"/>
              </a:tabLst>
            </a:pPr>
            <a:r>
              <a:rPr lang="en-US" sz="2950" b="1" i="1" spc="-260" dirty="0" smtClean="0">
                <a:solidFill>
                  <a:srgbClr val="006500"/>
                </a:solidFill>
                <a:latin typeface="Trebuchet MS"/>
                <a:cs typeface="Trebuchet MS"/>
              </a:rPr>
              <a:t>MERIT Bucks </a:t>
            </a:r>
            <a:r>
              <a:rPr sz="2800" b="1" spc="25" dirty="0" smtClean="0">
                <a:latin typeface="Calibri"/>
                <a:cs typeface="Calibri"/>
              </a:rPr>
              <a:t>may </a:t>
            </a:r>
            <a:r>
              <a:rPr sz="2800" b="1" spc="-60" dirty="0">
                <a:latin typeface="Calibri"/>
                <a:cs typeface="Calibri"/>
              </a:rPr>
              <a:t>be  </a:t>
            </a:r>
            <a:r>
              <a:rPr sz="2800" b="1" spc="-15" dirty="0">
                <a:latin typeface="Calibri"/>
                <a:cs typeface="Calibri"/>
              </a:rPr>
              <a:t>used </a:t>
            </a:r>
            <a:r>
              <a:rPr sz="2800" b="1" spc="30" dirty="0">
                <a:latin typeface="Calibri"/>
                <a:cs typeface="Calibri"/>
              </a:rPr>
              <a:t>as </a:t>
            </a:r>
            <a:r>
              <a:rPr sz="2800" b="1" dirty="0">
                <a:latin typeface="Calibri"/>
                <a:cs typeface="Calibri"/>
              </a:rPr>
              <a:t>money </a:t>
            </a:r>
            <a:r>
              <a:rPr sz="2800" b="1" spc="40" dirty="0">
                <a:latin typeface="Calibri"/>
                <a:cs typeface="Calibri"/>
              </a:rPr>
              <a:t>in </a:t>
            </a:r>
            <a:r>
              <a:rPr sz="2800" b="1" spc="-35" dirty="0">
                <a:latin typeface="Calibri"/>
                <a:cs typeface="Calibri"/>
              </a:rPr>
              <a:t>the  </a:t>
            </a:r>
            <a:r>
              <a:rPr lang="en-US" sz="2800" b="1" spc="-80" dirty="0" smtClean="0">
                <a:latin typeface="Calibri"/>
                <a:cs typeface="Calibri"/>
              </a:rPr>
              <a:t>Student</a:t>
            </a:r>
            <a:r>
              <a:rPr sz="2800" b="1" spc="60" dirty="0" smtClean="0">
                <a:latin typeface="Calibri"/>
                <a:cs typeface="Calibri"/>
              </a:rPr>
              <a:t> </a:t>
            </a:r>
            <a:r>
              <a:rPr sz="2800" b="1" spc="20" dirty="0">
                <a:latin typeface="Calibri"/>
                <a:cs typeface="Calibri"/>
              </a:rPr>
              <a:t>store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4285" y="2364232"/>
            <a:ext cx="1724915" cy="135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995" marR="5080" indent="-201930">
              <a:lnSpc>
                <a:spcPts val="2590"/>
              </a:lnSpc>
            </a:pPr>
            <a:r>
              <a:rPr lang="en-US" sz="3600" baseline="-2314" dirty="0" smtClean="0">
                <a:latin typeface="Arial"/>
                <a:cs typeface="Arial"/>
              </a:rPr>
              <a:t>The</a:t>
            </a:r>
            <a:r>
              <a:rPr lang="en-US" sz="3600" dirty="0" smtClean="0">
                <a:latin typeface="Arial"/>
                <a:cs typeface="Arial"/>
              </a:rPr>
              <a:t> store is open during lunch</a:t>
            </a:r>
            <a:endParaRPr sz="3600" baseline="-2314" dirty="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4193" y="781050"/>
            <a:ext cx="6630013" cy="92333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Incentives</a:t>
            </a:r>
            <a:endParaRPr lang="en-US" sz="6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s://encrypted-tbn2.gstatic.com/images?q=tbn:ANd9GcTTIsklpwuJjV7-m5Tgo0OA6asZmIvVd-6J0cve8LDM0H6kcil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"/>
          <a:stretch/>
        </p:blipFill>
        <p:spPr bwMode="auto">
          <a:xfrm>
            <a:off x="4855970" y="3542235"/>
            <a:ext cx="368508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6844258" y="1905000"/>
            <a:ext cx="2410715" cy="1905000"/>
          </a:xfrm>
          <a:prstGeom prst="wedgeEllipseCallout">
            <a:avLst>
              <a:gd name="adj1" fmla="val -45376"/>
              <a:gd name="adj2" fmla="val 570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4971" y="457200"/>
            <a:ext cx="8344207" cy="2215991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Will Practice our Expected Behavior During Class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5200578" cy="520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55554" y="3124200"/>
            <a:ext cx="3690152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10" dirty="0">
                <a:solidFill>
                  <a:srgbClr val="CC0000"/>
                </a:solidFill>
                <a:latin typeface="Calibri"/>
                <a:cs typeface="Calibri"/>
              </a:rPr>
              <a:t>Be</a:t>
            </a:r>
            <a:r>
              <a:rPr sz="4400" b="1" spc="13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rgbClr val="CC0000"/>
                </a:solidFill>
                <a:latin typeface="Calibri"/>
                <a:cs typeface="Calibri"/>
              </a:rPr>
              <a:t>Safe</a:t>
            </a:r>
            <a:endParaRPr sz="44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4400" b="1" spc="-5" dirty="0">
                <a:solidFill>
                  <a:srgbClr val="3333FF"/>
                </a:solidFill>
                <a:latin typeface="Calibri"/>
                <a:cs typeface="Calibri"/>
              </a:rPr>
              <a:t>Be </a:t>
            </a:r>
            <a:r>
              <a:rPr sz="4400" b="1" spc="20" dirty="0">
                <a:solidFill>
                  <a:srgbClr val="3333FF"/>
                </a:solidFill>
                <a:latin typeface="Calibri"/>
                <a:cs typeface="Calibri"/>
              </a:rPr>
              <a:t>Responsible  </a:t>
            </a:r>
            <a:r>
              <a:rPr sz="4400" b="1" spc="-5" dirty="0">
                <a:solidFill>
                  <a:srgbClr val="006500"/>
                </a:solidFill>
                <a:latin typeface="Calibri"/>
                <a:cs typeface="Calibri"/>
              </a:rPr>
              <a:t>Be</a:t>
            </a:r>
            <a:r>
              <a:rPr sz="4400" b="1" spc="140" dirty="0">
                <a:solidFill>
                  <a:srgbClr val="006500"/>
                </a:solidFill>
                <a:latin typeface="Calibri"/>
                <a:cs typeface="Calibri"/>
              </a:rPr>
              <a:t> </a:t>
            </a:r>
            <a:r>
              <a:rPr sz="4400" b="1" dirty="0" smtClean="0">
                <a:solidFill>
                  <a:srgbClr val="006500"/>
                </a:solidFill>
                <a:latin typeface="Calibri"/>
                <a:cs typeface="Calibri"/>
              </a:rPr>
              <a:t>Respectful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5967868"/>
            <a:ext cx="804545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Look  for the rules posted  all over the school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636867"/>
            <a:ext cx="6630013" cy="1661993"/>
          </a:xfrm>
        </p:spPr>
        <p:txBody>
          <a:bodyPr/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Our School-Wide Rules Are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://www.clipartbest.com/cliparts/dc8/oRa/dc8oRa4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53371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3563710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DMCS!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dragonfl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4" y="1744350"/>
            <a:ext cx="1643771" cy="16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1800" y="2434425"/>
            <a:ext cx="6276975" cy="419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10" dirty="0">
                <a:solidFill>
                  <a:srgbClr val="9A009A"/>
                </a:solidFill>
                <a:latin typeface="Calibri"/>
                <a:cs typeface="Calibri"/>
              </a:rPr>
              <a:t>Apply </a:t>
            </a:r>
            <a:r>
              <a:rPr sz="3600" b="1" spc="-55" dirty="0">
                <a:solidFill>
                  <a:srgbClr val="9A009A"/>
                </a:solidFill>
                <a:latin typeface="Calibri"/>
                <a:cs typeface="Calibri"/>
              </a:rPr>
              <a:t>to </a:t>
            </a:r>
            <a:r>
              <a:rPr sz="3600" b="1" spc="40" dirty="0">
                <a:solidFill>
                  <a:srgbClr val="9A009A"/>
                </a:solidFill>
                <a:latin typeface="Calibri"/>
                <a:cs typeface="Calibri"/>
              </a:rPr>
              <a:t>all </a:t>
            </a:r>
            <a:r>
              <a:rPr sz="3600" b="1" spc="30" dirty="0">
                <a:solidFill>
                  <a:srgbClr val="9A009A"/>
                </a:solidFill>
                <a:latin typeface="Calibri"/>
                <a:cs typeface="Calibri"/>
              </a:rPr>
              <a:t>areas </a:t>
            </a:r>
            <a:r>
              <a:rPr sz="3600" b="1" spc="-40" dirty="0">
                <a:solidFill>
                  <a:srgbClr val="9A009A"/>
                </a:solidFill>
                <a:latin typeface="Calibri"/>
                <a:cs typeface="Calibri"/>
              </a:rPr>
              <a:t>of the </a:t>
            </a:r>
            <a:r>
              <a:rPr sz="3600" b="1" spc="320" dirty="0">
                <a:solidFill>
                  <a:srgbClr val="9A009A"/>
                </a:solidFill>
                <a:latin typeface="Calibri"/>
                <a:cs typeface="Calibri"/>
              </a:rPr>
              <a:t> </a:t>
            </a:r>
            <a:r>
              <a:rPr sz="3600" b="1" spc="15" dirty="0">
                <a:solidFill>
                  <a:srgbClr val="9A009A"/>
                </a:solidFill>
                <a:latin typeface="Calibri"/>
                <a:cs typeface="Calibri"/>
              </a:rPr>
              <a:t>campus</a:t>
            </a:r>
            <a:endParaRPr sz="3600" dirty="0">
              <a:latin typeface="Calibri"/>
              <a:cs typeface="Calibri"/>
            </a:endParaRPr>
          </a:p>
          <a:p>
            <a:pPr marL="2753995" indent="-342900">
              <a:lnSpc>
                <a:spcPct val="100000"/>
              </a:lnSpc>
              <a:spcBef>
                <a:spcPts val="1980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754630" algn="l"/>
              </a:tabLst>
            </a:pPr>
            <a:r>
              <a:rPr sz="2800" dirty="0">
                <a:latin typeface="Arial"/>
                <a:cs typeface="Arial"/>
              </a:rPr>
              <a:t>Restroom</a:t>
            </a:r>
          </a:p>
          <a:p>
            <a:pPr marL="2950845" lvl="1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951480" algn="l"/>
              </a:tabLst>
            </a:pPr>
            <a:r>
              <a:rPr sz="2800" dirty="0">
                <a:latin typeface="Arial"/>
                <a:cs typeface="Arial"/>
              </a:rPr>
              <a:t>Office</a:t>
            </a:r>
          </a:p>
          <a:p>
            <a:pPr marL="1903730" indent="-342900">
              <a:lnSpc>
                <a:spcPct val="100000"/>
              </a:lnSpc>
              <a:spcBef>
                <a:spcPts val="495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1904364" algn="l"/>
              </a:tabLst>
            </a:pPr>
            <a:r>
              <a:rPr sz="2800" dirty="0">
                <a:latin typeface="Arial"/>
                <a:cs typeface="Arial"/>
              </a:rPr>
              <a:t>On-Campus  Supervision</a:t>
            </a:r>
          </a:p>
          <a:p>
            <a:pPr marL="2877820" lvl="1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877820" algn="l"/>
              </a:tabLst>
            </a:pPr>
            <a:r>
              <a:rPr sz="2800" dirty="0">
                <a:latin typeface="Arial"/>
                <a:cs typeface="Arial"/>
              </a:rPr>
              <a:t>Library</a:t>
            </a:r>
          </a:p>
          <a:p>
            <a:pPr marL="261112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611120" algn="l"/>
              </a:tabLst>
            </a:pPr>
            <a:r>
              <a:rPr sz="2800" dirty="0">
                <a:latin typeface="Arial"/>
                <a:cs typeface="Arial"/>
              </a:rPr>
              <a:t>Playground</a:t>
            </a:r>
          </a:p>
          <a:p>
            <a:pPr marL="2177415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178050" algn="l"/>
              </a:tabLst>
            </a:pPr>
            <a:r>
              <a:rPr sz="2800" dirty="0">
                <a:latin typeface="Arial"/>
                <a:cs typeface="Arial"/>
              </a:rPr>
              <a:t>Physical Education</a:t>
            </a:r>
          </a:p>
          <a:p>
            <a:pPr marL="2767965" lvl="1" indent="-342900">
              <a:lnSpc>
                <a:spcPct val="100000"/>
              </a:lnSpc>
              <a:spcBef>
                <a:spcPts val="495"/>
              </a:spcBef>
              <a:buClr>
                <a:srgbClr val="CC0000"/>
              </a:buClr>
              <a:buSzPct val="110714"/>
              <a:buFont typeface="Microsoft Sans Serif"/>
              <a:buChar char="•"/>
              <a:tabLst>
                <a:tab pos="2768600" algn="l"/>
              </a:tabLst>
            </a:pPr>
            <a:r>
              <a:rPr sz="2800" dirty="0">
                <a:latin typeface="Arial"/>
                <a:cs typeface="Arial"/>
              </a:rPr>
              <a:t>Cafeteria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939" y="781050"/>
            <a:ext cx="6630013" cy="92333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Expectations</a:t>
            </a:r>
            <a:endParaRPr lang="en-US" sz="6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http://wildmex.com/wp-content/uploads/2016/04/scroll-simple-map-cartoon-template-compass-r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84422"/>
            <a:ext cx="4334341" cy="37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353" y="51005"/>
            <a:ext cx="2353260" cy="17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-185403" y="5564608"/>
            <a:ext cx="151049" cy="2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762" tIns="37381" rIns="74762" bIns="37381" anchor="ctr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6788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9388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3575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93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83652"/>
              </p:ext>
            </p:extLst>
          </p:nvPr>
        </p:nvGraphicFramePr>
        <p:xfrm>
          <a:off x="533400" y="1651000"/>
          <a:ext cx="784860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1102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Safe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Respectful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responsible</a:t>
                      </a:r>
                      <a:endParaRPr lang="en-US" sz="2800" dirty="0"/>
                    </a:p>
                  </a:txBody>
                  <a:tcPr/>
                </a:tc>
              </a:tr>
              <a:tr h="1102360">
                <a:tc>
                  <a:txBody>
                    <a:bodyPr/>
                    <a:lstStyle/>
                    <a:p>
                      <a:r>
                        <a:rPr lang="en-US" dirty="0" smtClean="0"/>
                        <a:t>Walking feet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anyone to sit next to 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 to be excused</a:t>
                      </a:r>
                      <a:endParaRPr lang="en-US" dirty="0"/>
                    </a:p>
                  </a:txBody>
                  <a:tcPr/>
                </a:tc>
              </a:tr>
              <a:tr h="1102360">
                <a:tc>
                  <a:txBody>
                    <a:bodyPr/>
                    <a:lstStyle/>
                    <a:p>
                      <a:r>
                        <a:rPr lang="en-US" dirty="0" smtClean="0"/>
                        <a:t>Keep all food</a:t>
                      </a:r>
                      <a:r>
                        <a:rPr lang="en-US" baseline="0" dirty="0" smtClean="0"/>
                        <a:t> to yourself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quiet voices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 all utensils,</a:t>
                      </a:r>
                      <a:r>
                        <a:rPr lang="en-US" baseline="0" dirty="0" smtClean="0"/>
                        <a:t> milk, etc. when first going through the line</a:t>
                      </a:r>
                      <a:endParaRPr lang="en-US" dirty="0"/>
                    </a:p>
                  </a:txBody>
                  <a:tcPr/>
                </a:tc>
              </a:tr>
              <a:tr h="1102360">
                <a:tc>
                  <a:txBody>
                    <a:bodyPr/>
                    <a:lstStyle/>
                    <a:p>
                      <a:r>
                        <a:rPr lang="en-US" dirty="0" smtClean="0"/>
                        <a:t>Sit with feet on floor, bottom on bench, and facing the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</a:t>
                      </a:r>
                      <a:r>
                        <a:rPr lang="en-US" baseline="0" dirty="0" smtClean="0"/>
                        <a:t> your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2360">
                <a:tc>
                  <a:txBody>
                    <a:bodyPr/>
                    <a:lstStyle/>
                    <a:p>
                      <a:r>
                        <a:rPr lang="en-US" dirty="0" smtClean="0"/>
                        <a:t>Keep tables and benches</a:t>
                      </a:r>
                      <a:r>
                        <a:rPr lang="en-US" baseline="0" dirty="0" smtClean="0"/>
                        <a:t> still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your manners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987" y="609600"/>
            <a:ext cx="6630013" cy="738664"/>
          </a:xfrm>
        </p:spPr>
        <p:txBody>
          <a:bodyPr/>
          <a:lstStyle/>
          <a:p>
            <a:r>
              <a:rPr lang="en-US" dirty="0" smtClean="0"/>
              <a:t>Cafeteria Expectations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50334" y="4638016"/>
            <a:ext cx="3074665" cy="26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94525"/>
            <a:ext cx="6820207" cy="1477328"/>
          </a:xfrm>
        </p:spPr>
        <p:txBody>
          <a:bodyPr/>
          <a:lstStyle/>
          <a:p>
            <a:r>
              <a:rPr lang="en-US" dirty="0" smtClean="0"/>
              <a:t>Playground Expectations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79264"/>
              </p:ext>
            </p:extLst>
          </p:nvPr>
        </p:nvGraphicFramePr>
        <p:xfrm>
          <a:off x="685800" y="1563750"/>
          <a:ext cx="7924800" cy="516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Safe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Respectful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Responsible</a:t>
                      </a:r>
                      <a:endParaRPr lang="en-US" sz="2800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Walk to and from the playground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 fairly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bathroom</a:t>
                      </a:r>
                      <a:r>
                        <a:rPr lang="en-US" baseline="0" dirty="0" smtClean="0"/>
                        <a:t> appropriately</a:t>
                      </a:r>
                      <a:endParaRPr lang="en-US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Stay within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kind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restroom and get drinks at recess</a:t>
                      </a:r>
                      <a:endParaRPr lang="en-US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Be aware of activities/games</a:t>
                      </a:r>
                      <a:r>
                        <a:rPr lang="en-US" baseline="0" dirty="0" smtClean="0"/>
                        <a:t> around 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 the rules of the game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equipment properly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good sportsmanship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No play fighting or gun 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on the ground stays on the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03" y="4724400"/>
            <a:ext cx="3012183" cy="26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8586E-7 3.20261E-6 L 0.15704 3.20261E-6 C 0.22743 3.20261E-6 0.31424 -0.21426 0.31424 -0.38767 L 0.31424 -0.7753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4" y="-38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01" y="304800"/>
            <a:ext cx="6630013" cy="1477328"/>
          </a:xfrm>
        </p:spPr>
        <p:txBody>
          <a:bodyPr/>
          <a:lstStyle/>
          <a:p>
            <a:pPr algn="ctr"/>
            <a:r>
              <a:rPr lang="en-US" dirty="0" smtClean="0"/>
              <a:t>Passing Areas</a:t>
            </a:r>
            <a:br>
              <a:rPr lang="en-US" dirty="0" smtClean="0"/>
            </a:br>
            <a:r>
              <a:rPr lang="en-US" dirty="0" smtClean="0"/>
              <a:t>Halls/Breezeways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37111"/>
              </p:ext>
            </p:extLst>
          </p:nvPr>
        </p:nvGraphicFramePr>
        <p:xfrm>
          <a:off x="609600" y="1981200"/>
          <a:ext cx="7315200" cy="463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</a:t>
                      </a:r>
                      <a:r>
                        <a:rPr lang="en-US" sz="2800" baseline="0" dirty="0" smtClean="0"/>
                        <a:t> Safe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Respectful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 Responsible</a:t>
                      </a:r>
                      <a:endParaRPr lang="en-US" sz="2800" dirty="0"/>
                    </a:p>
                  </a:txBody>
                  <a:tcPr/>
                </a:tc>
              </a:tr>
              <a:tr h="1282700">
                <a:tc>
                  <a:txBody>
                    <a:bodyPr/>
                    <a:lstStyle/>
                    <a:p>
                      <a:r>
                        <a:rPr lang="en-US" dirty="0" smtClean="0"/>
                        <a:t>Stay outside the yellow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Hold</a:t>
                      </a:r>
                      <a:r>
                        <a:rPr lang="en-US" baseline="0" dirty="0" smtClean="0"/>
                        <a:t> the door open for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on sidewalks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82700">
                <a:tc>
                  <a:txBody>
                    <a:bodyPr/>
                    <a:lstStyle/>
                    <a:p>
                      <a:r>
                        <a:rPr lang="en-US" dirty="0" smtClean="0"/>
                        <a:t>Keep hands and feet to yourself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quiet voices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82700"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Smile and nod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958614"/>
            <a:ext cx="307265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554</Words>
  <Application>Microsoft Office PowerPoint</Application>
  <PresentationFormat>Custom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Comic Sans MS</vt:lpstr>
      <vt:lpstr>Microsoft Sans Serif</vt:lpstr>
      <vt:lpstr>Times New Roman</vt:lpstr>
      <vt:lpstr>Trebuchet MS</vt:lpstr>
      <vt:lpstr>Office Theme</vt:lpstr>
      <vt:lpstr>School-wide  Expectations</vt:lpstr>
      <vt:lpstr>Staff will try to catch the students following the school-wide expectations</vt:lpstr>
      <vt:lpstr>Student Incentives</vt:lpstr>
      <vt:lpstr>We Will Practice our Expected Behavior During Class</vt:lpstr>
      <vt:lpstr>Our School-Wide Rules Are</vt:lpstr>
      <vt:lpstr>Expectations</vt:lpstr>
      <vt:lpstr>Cafeteria Expectations</vt:lpstr>
      <vt:lpstr>Playground Expectations</vt:lpstr>
      <vt:lpstr>Passing Areas Halls/Breezeways</vt:lpstr>
      <vt:lpstr>Bathroom Expectations</vt:lpstr>
      <vt:lpstr>Arrival and Dismissal Areas</vt:lpstr>
      <vt:lpstr>Assemblies</vt:lpstr>
      <vt:lpstr>Classroom</vt:lpstr>
      <vt:lpstr>Listen to All Staff</vt:lpstr>
      <vt:lpstr>Follow all School Expectations</vt:lpstr>
      <vt:lpstr>When you Need to Talk to an Adult</vt:lpstr>
      <vt:lpstr>Who do I Talk to When I Need Help?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EXPECTATIONS SCHOOL-WIDE fancy font</dc:title>
  <dc:creator>suzyjohns</dc:creator>
  <cp:lastModifiedBy>Benjamin Ernest</cp:lastModifiedBy>
  <cp:revision>15</cp:revision>
  <dcterms:created xsi:type="dcterms:W3CDTF">2016-08-02T06:12:20Z</dcterms:created>
  <dcterms:modified xsi:type="dcterms:W3CDTF">2016-08-02T16:05:05Z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2007-11-06T00:00:00Z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2016-08-02T00:00:00Z</vt:filetime>
  </property>
</Properties>
</file>