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3" r:id="rId8"/>
    <p:sldId id="264" r:id="rId9"/>
    <p:sldId id="266" r:id="rId10"/>
    <p:sldId id="265"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42"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6EA55-2F3F-4E32-A611-ED0828ECCB69}"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2987A-1B8F-402A-A202-286F9747F1EE}" type="slidenum">
              <a:rPr lang="en-US" smtClean="0"/>
              <a:t>‹#›</a:t>
            </a:fld>
            <a:endParaRPr lang="en-US"/>
          </a:p>
        </p:txBody>
      </p:sp>
    </p:spTree>
    <p:extLst>
      <p:ext uri="{BB962C8B-B14F-4D97-AF65-F5344CB8AC3E}">
        <p14:creationId xmlns:p14="http://schemas.microsoft.com/office/powerpoint/2010/main" val="20639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82987A-1B8F-402A-A202-286F9747F1EE}" type="slidenum">
              <a:rPr lang="en-US" smtClean="0"/>
              <a:t>5</a:t>
            </a:fld>
            <a:endParaRPr lang="en-US"/>
          </a:p>
        </p:txBody>
      </p:sp>
    </p:spTree>
    <p:extLst>
      <p:ext uri="{BB962C8B-B14F-4D97-AF65-F5344CB8AC3E}">
        <p14:creationId xmlns:p14="http://schemas.microsoft.com/office/powerpoint/2010/main" val="254449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96391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EEDB-17C8-41FC-A154-A21C3344EEB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385179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1205669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342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82034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307886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107944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208342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55326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296365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218931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5AEEDB-17C8-41FC-A154-A21C3344EEB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194894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5AEEDB-17C8-41FC-A154-A21C3344EEB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84778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300281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109334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65AEEDB-17C8-41FC-A154-A21C3344EEBD}" type="datetimeFigureOut">
              <a:rPr lang="en-US" smtClean="0"/>
              <a:t>10/31/2016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200143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AEEDB-17C8-41FC-A154-A21C3344EEB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C4DF8-661E-44D2-B35F-F077008233F9}" type="slidenum">
              <a:rPr lang="en-US" smtClean="0"/>
              <a:t>‹#›</a:t>
            </a:fld>
            <a:endParaRPr lang="en-US"/>
          </a:p>
        </p:txBody>
      </p:sp>
    </p:spTree>
    <p:extLst>
      <p:ext uri="{BB962C8B-B14F-4D97-AF65-F5344CB8AC3E}">
        <p14:creationId xmlns:p14="http://schemas.microsoft.com/office/powerpoint/2010/main" val="17425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5AEEDB-17C8-41FC-A154-A21C3344EEBD}" type="datetimeFigureOut">
              <a:rPr lang="en-US" smtClean="0"/>
              <a:t>10/31/2016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9C4DF8-661E-44D2-B35F-F077008233F9}" type="slidenum">
              <a:rPr lang="en-US" smtClean="0"/>
              <a:t>‹#›</a:t>
            </a:fld>
            <a:endParaRPr lang="en-US"/>
          </a:p>
        </p:txBody>
      </p:sp>
    </p:spTree>
    <p:extLst>
      <p:ext uri="{BB962C8B-B14F-4D97-AF65-F5344CB8AC3E}">
        <p14:creationId xmlns:p14="http://schemas.microsoft.com/office/powerpoint/2010/main" val="153990404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reate.kahoot.it/#user/37993fb2-7df7-4706-aa2c-0b851b4d4d76/kahoots/created"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1274"/>
            <a:ext cx="5770418" cy="2576944"/>
          </a:xfrm>
        </p:spPr>
        <p:txBody>
          <a:bodyPr/>
          <a:lstStyle/>
          <a:p>
            <a:r>
              <a:rPr lang="en-US" dirty="0" smtClean="0"/>
              <a:t>Why we </a:t>
            </a:r>
            <a:br>
              <a:rPr lang="en-US" dirty="0" smtClean="0"/>
            </a:br>
            <a:r>
              <a:rPr lang="en-US" dirty="0" smtClean="0"/>
              <a:t>De-escalate</a:t>
            </a:r>
            <a:endParaRPr lang="en-US" dirty="0"/>
          </a:p>
        </p:txBody>
      </p:sp>
      <p:sp>
        <p:nvSpPr>
          <p:cNvPr id="3" name="Subtitle 2"/>
          <p:cNvSpPr>
            <a:spLocks noGrp="1"/>
          </p:cNvSpPr>
          <p:nvPr>
            <p:ph type="subTitle" idx="1"/>
          </p:nvPr>
        </p:nvSpPr>
        <p:spPr>
          <a:xfrm>
            <a:off x="1524000" y="3602038"/>
            <a:ext cx="6019800" cy="1655762"/>
          </a:xfrm>
        </p:spPr>
        <p:txBody>
          <a:bodyPr/>
          <a:lstStyle/>
          <a:p>
            <a:r>
              <a:rPr lang="en-US" dirty="0" smtClean="0"/>
              <a:t>An introduction to nonviolent crisis intervention for any student</a:t>
            </a:r>
            <a:endParaRPr lang="en-US" dirty="0"/>
          </a:p>
        </p:txBody>
      </p:sp>
      <p:pic>
        <p:nvPicPr>
          <p:cNvPr id="4" name="Picture 3"/>
          <p:cNvPicPr>
            <a:picLocks noChangeAspect="1"/>
          </p:cNvPicPr>
          <p:nvPr/>
        </p:nvPicPr>
        <p:blipFill>
          <a:blip r:embed="rId2"/>
          <a:stretch>
            <a:fillRect/>
          </a:stretch>
        </p:blipFill>
        <p:spPr>
          <a:xfrm>
            <a:off x="6781801" y="0"/>
            <a:ext cx="5410199" cy="6569527"/>
          </a:xfrm>
          <a:prstGeom prst="rect">
            <a:avLst/>
          </a:prstGeom>
        </p:spPr>
      </p:pic>
    </p:spTree>
    <p:extLst>
      <p:ext uri="{BB962C8B-B14F-4D97-AF65-F5344CB8AC3E}">
        <p14:creationId xmlns:p14="http://schemas.microsoft.com/office/powerpoint/2010/main" val="1436122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Behavior</a:t>
            </a:r>
            <a:endParaRPr lang="en-US" dirty="0"/>
          </a:p>
        </p:txBody>
      </p:sp>
      <p:sp>
        <p:nvSpPr>
          <p:cNvPr id="3" name="Content Placeholder 2"/>
          <p:cNvSpPr>
            <a:spLocks noGrp="1"/>
          </p:cNvSpPr>
          <p:nvPr>
            <p:ph idx="1"/>
          </p:nvPr>
        </p:nvSpPr>
        <p:spPr>
          <a:xfrm>
            <a:off x="646112" y="1683328"/>
            <a:ext cx="6856124" cy="4565072"/>
          </a:xfrm>
        </p:spPr>
        <p:txBody>
          <a:bodyPr>
            <a:normAutofit/>
          </a:bodyPr>
          <a:lstStyle/>
          <a:p>
            <a:r>
              <a:rPr lang="en-US" sz="2400" dirty="0" smtClean="0"/>
              <a:t>Definition: </a:t>
            </a:r>
          </a:p>
          <a:p>
            <a:pPr lvl="1"/>
            <a:r>
              <a:rPr lang="en-US" sz="2400" dirty="0" smtClean="0"/>
              <a:t>Behaviors that may present a risk to self or others</a:t>
            </a:r>
          </a:p>
          <a:p>
            <a:r>
              <a:rPr lang="en-US" sz="2400" dirty="0" smtClean="0"/>
              <a:t>Examples: </a:t>
            </a:r>
          </a:p>
          <a:p>
            <a:pPr lvl="1"/>
            <a:r>
              <a:rPr lang="en-US" sz="2400" dirty="0" smtClean="0"/>
              <a:t>Throwing Things</a:t>
            </a:r>
          </a:p>
          <a:p>
            <a:pPr lvl="1"/>
            <a:r>
              <a:rPr lang="en-US" sz="2400" dirty="0" smtClean="0"/>
              <a:t>Yelling at someone</a:t>
            </a:r>
          </a:p>
          <a:p>
            <a:pPr lvl="1"/>
            <a:r>
              <a:rPr lang="en-US" sz="2400" dirty="0" smtClean="0"/>
              <a:t>Running Away</a:t>
            </a:r>
          </a:p>
          <a:p>
            <a:pPr lvl="1"/>
            <a:r>
              <a:rPr lang="en-US" sz="2400" dirty="0" smtClean="0"/>
              <a:t>Hitting Self or Others</a:t>
            </a:r>
            <a:endParaRPr lang="en-US" sz="2400" dirty="0"/>
          </a:p>
        </p:txBody>
      </p:sp>
      <p:pic>
        <p:nvPicPr>
          <p:cNvPr id="4" name="Picture 3"/>
          <p:cNvPicPr>
            <a:picLocks noChangeAspect="1"/>
          </p:cNvPicPr>
          <p:nvPr/>
        </p:nvPicPr>
        <p:blipFill>
          <a:blip r:embed="rId2"/>
          <a:stretch>
            <a:fillRect/>
          </a:stretch>
        </p:blipFill>
        <p:spPr>
          <a:xfrm>
            <a:off x="6982690" y="452718"/>
            <a:ext cx="4249188" cy="6143945"/>
          </a:xfrm>
          <a:prstGeom prst="rect">
            <a:avLst/>
          </a:prstGeom>
        </p:spPr>
      </p:pic>
    </p:spTree>
    <p:extLst>
      <p:ext uri="{BB962C8B-B14F-4D97-AF65-F5344CB8AC3E}">
        <p14:creationId xmlns:p14="http://schemas.microsoft.com/office/powerpoint/2010/main" val="335312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452718"/>
            <a:ext cx="10058399" cy="1400530"/>
          </a:xfrm>
        </p:spPr>
        <p:txBody>
          <a:bodyPr/>
          <a:lstStyle/>
          <a:p>
            <a:pPr algn="ctr"/>
            <a:r>
              <a:rPr lang="en-US" dirty="0" smtClean="0"/>
              <a:t>Staff Approach to Risk Behavior:</a:t>
            </a:r>
            <a:br>
              <a:rPr lang="en-US" dirty="0" smtClean="0"/>
            </a:br>
            <a:endParaRPr lang="en-US" dirty="0"/>
          </a:p>
        </p:txBody>
      </p:sp>
      <p:sp>
        <p:nvSpPr>
          <p:cNvPr id="3" name="Content Placeholder 2"/>
          <p:cNvSpPr>
            <a:spLocks noGrp="1"/>
          </p:cNvSpPr>
          <p:nvPr>
            <p:ph idx="1"/>
          </p:nvPr>
        </p:nvSpPr>
        <p:spPr>
          <a:xfrm>
            <a:off x="2359097" y="1579418"/>
            <a:ext cx="5985164" cy="4128654"/>
          </a:xfrm>
        </p:spPr>
        <p:txBody>
          <a:bodyPr/>
          <a:lstStyle/>
          <a:p>
            <a:pPr algn="ctr"/>
            <a:r>
              <a:rPr lang="en-US" sz="2800" dirty="0" smtClean="0"/>
              <a:t>Stay Calm</a:t>
            </a:r>
          </a:p>
          <a:p>
            <a:pPr algn="ctr"/>
            <a:r>
              <a:rPr lang="en-US" sz="2800" dirty="0" smtClean="0"/>
              <a:t>Try to Keep All Kids Safe! </a:t>
            </a:r>
          </a:p>
          <a:p>
            <a:pPr algn="ctr"/>
            <a:r>
              <a:rPr lang="en-US" sz="2800" dirty="0" smtClean="0"/>
              <a:t>Call in your Admin Team!</a:t>
            </a:r>
          </a:p>
          <a:p>
            <a:pPr lvl="1"/>
            <a:endParaRPr lang="en-US" dirty="0"/>
          </a:p>
        </p:txBody>
      </p:sp>
      <p:pic>
        <p:nvPicPr>
          <p:cNvPr id="4" name="Picture 3"/>
          <p:cNvPicPr>
            <a:picLocks noChangeAspect="1"/>
          </p:cNvPicPr>
          <p:nvPr/>
        </p:nvPicPr>
        <p:blipFill>
          <a:blip r:embed="rId2"/>
          <a:stretch>
            <a:fillRect/>
          </a:stretch>
        </p:blipFill>
        <p:spPr>
          <a:xfrm flipH="1">
            <a:off x="2682153" y="4564065"/>
            <a:ext cx="2202873" cy="1684334"/>
          </a:xfrm>
          <a:prstGeom prst="rect">
            <a:avLst/>
          </a:prstGeom>
        </p:spPr>
      </p:pic>
      <p:pic>
        <p:nvPicPr>
          <p:cNvPr id="5" name="Picture 4"/>
          <p:cNvPicPr>
            <a:picLocks noChangeAspect="1"/>
          </p:cNvPicPr>
          <p:nvPr/>
        </p:nvPicPr>
        <p:blipFill>
          <a:blip r:embed="rId3"/>
          <a:stretch>
            <a:fillRect/>
          </a:stretch>
        </p:blipFill>
        <p:spPr>
          <a:xfrm flipH="1">
            <a:off x="6921067" y="3288519"/>
            <a:ext cx="4982441" cy="3371850"/>
          </a:xfrm>
          <a:prstGeom prst="rect">
            <a:avLst/>
          </a:prstGeom>
        </p:spPr>
      </p:pic>
      <p:pic>
        <p:nvPicPr>
          <p:cNvPr id="6" name="Picture 5"/>
          <p:cNvPicPr>
            <a:picLocks noChangeAspect="1"/>
          </p:cNvPicPr>
          <p:nvPr/>
        </p:nvPicPr>
        <p:blipFill>
          <a:blip r:embed="rId4"/>
          <a:stretch>
            <a:fillRect/>
          </a:stretch>
        </p:blipFill>
        <p:spPr>
          <a:xfrm flipH="1">
            <a:off x="12627" y="1821872"/>
            <a:ext cx="3303011" cy="4724400"/>
          </a:xfrm>
          <a:prstGeom prst="rect">
            <a:avLst/>
          </a:prstGeom>
        </p:spPr>
      </p:pic>
    </p:spTree>
    <p:extLst>
      <p:ext uri="{BB962C8B-B14F-4D97-AF65-F5344CB8AC3E}">
        <p14:creationId xmlns:p14="http://schemas.microsoft.com/office/powerpoint/2010/main" val="202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pic>
        <p:nvPicPr>
          <p:cNvPr id="4" name="Content Placeholder 3">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111" y="1354586"/>
            <a:ext cx="4395787" cy="1658676"/>
          </a:xfrm>
        </p:spPr>
      </p:pic>
      <p:sp>
        <p:nvSpPr>
          <p:cNvPr id="8" name="Text Placeholder 7"/>
          <p:cNvSpPr>
            <a:spLocks noGrp="1"/>
          </p:cNvSpPr>
          <p:nvPr>
            <p:ph type="body" sz="quarter" idx="3"/>
          </p:nvPr>
        </p:nvSpPr>
        <p:spPr/>
        <p:txBody>
          <a:bodyPr/>
          <a:lstStyle/>
          <a:p>
            <a:r>
              <a:rPr lang="en-US" sz="3200" dirty="0" smtClean="0"/>
              <a:t>Form Grade Level Teams!</a:t>
            </a:r>
            <a:endParaRPr lang="en-US" sz="3200" dirty="0"/>
          </a:p>
        </p:txBody>
      </p:sp>
      <p:sp>
        <p:nvSpPr>
          <p:cNvPr id="9" name="Content Placeholder 8"/>
          <p:cNvSpPr>
            <a:spLocks noGrp="1"/>
          </p:cNvSpPr>
          <p:nvPr>
            <p:ph sz="quarter" idx="4"/>
          </p:nvPr>
        </p:nvSpPr>
        <p:spPr/>
        <p:txBody>
          <a:bodyPr>
            <a:normAutofit/>
          </a:bodyPr>
          <a:lstStyle/>
          <a:p>
            <a:r>
              <a:rPr lang="en-US" sz="2800" dirty="0" smtClean="0"/>
              <a:t>Search </a:t>
            </a:r>
            <a:r>
              <a:rPr lang="en-US" sz="2800" dirty="0" err="1" smtClean="0"/>
              <a:t>Kahoot</a:t>
            </a:r>
            <a:r>
              <a:rPr lang="en-US" sz="2800" dirty="0" smtClean="0"/>
              <a:t>! on Google Chrome</a:t>
            </a:r>
          </a:p>
          <a:p>
            <a:r>
              <a:rPr lang="en-US" sz="2800" dirty="0" smtClean="0"/>
              <a:t>Make your team name</a:t>
            </a:r>
          </a:p>
          <a:p>
            <a:r>
              <a:rPr lang="en-US" sz="2800" dirty="0" smtClean="0"/>
              <a:t>Enter the pin</a:t>
            </a:r>
          </a:p>
          <a:p>
            <a:r>
              <a:rPr lang="en-US" sz="2800" dirty="0" smtClean="0"/>
              <a:t>Try to win some bragging rights!</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054" y="3188860"/>
            <a:ext cx="2857899" cy="3067478"/>
          </a:xfrm>
          <a:prstGeom prst="rect">
            <a:avLst/>
          </a:prstGeom>
        </p:spPr>
      </p:pic>
      <p:sp>
        <p:nvSpPr>
          <p:cNvPr id="10" name="Cloud Callout 9"/>
          <p:cNvSpPr/>
          <p:nvPr/>
        </p:nvSpPr>
        <p:spPr>
          <a:xfrm>
            <a:off x="5348472" y="207818"/>
            <a:ext cx="2008292" cy="945165"/>
          </a:xfrm>
          <a:prstGeom prst="cloudCallout">
            <a:avLst>
              <a:gd name="adj1" fmla="val -64295"/>
              <a:gd name="adj2" fmla="val 7129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 think I’m the link</a:t>
            </a:r>
            <a:endParaRPr lang="en-US" dirty="0"/>
          </a:p>
        </p:txBody>
      </p:sp>
    </p:spTree>
    <p:extLst>
      <p:ext uri="{BB962C8B-B14F-4D97-AF65-F5344CB8AC3E}">
        <p14:creationId xmlns:p14="http://schemas.microsoft.com/office/powerpoint/2010/main" val="127306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 Scenarios!</a:t>
            </a:r>
            <a:endParaRPr lang="en-US" dirty="0"/>
          </a:p>
        </p:txBody>
      </p:sp>
      <p:sp>
        <p:nvSpPr>
          <p:cNvPr id="7" name="Content Placeholder 6"/>
          <p:cNvSpPr>
            <a:spLocks noGrp="1"/>
          </p:cNvSpPr>
          <p:nvPr>
            <p:ph idx="1"/>
          </p:nvPr>
        </p:nvSpPr>
        <p:spPr>
          <a:xfrm>
            <a:off x="1103312" y="1517073"/>
            <a:ext cx="8946541" cy="4731326"/>
          </a:xfrm>
        </p:spPr>
        <p:txBody>
          <a:bodyPr>
            <a:normAutofit/>
          </a:bodyPr>
          <a:lstStyle/>
          <a:p>
            <a:r>
              <a:rPr lang="en-US" sz="4000" dirty="0" smtClean="0"/>
              <a:t>A student comes into your class in the morning. He has his hoodie up, he is dragging his feet, he lacks eye contact, and does not say anything after you say, “Good Morning!”</a:t>
            </a:r>
            <a:endParaRPr lang="en-US" sz="4000" dirty="0"/>
          </a:p>
        </p:txBody>
      </p:sp>
    </p:spTree>
    <p:extLst>
      <p:ext uri="{BB962C8B-B14F-4D97-AF65-F5344CB8AC3E}">
        <p14:creationId xmlns:p14="http://schemas.microsoft.com/office/powerpoint/2010/main" val="429422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student is showing anxious behavior</a:t>
            </a:r>
            <a:endParaRPr lang="en-US" dirty="0"/>
          </a:p>
        </p:txBody>
      </p:sp>
      <p:sp>
        <p:nvSpPr>
          <p:cNvPr id="3" name="Content Placeholder 2"/>
          <p:cNvSpPr>
            <a:spLocks noGrp="1"/>
          </p:cNvSpPr>
          <p:nvPr>
            <p:ph idx="1"/>
          </p:nvPr>
        </p:nvSpPr>
        <p:spPr/>
        <p:txBody>
          <a:bodyPr>
            <a:normAutofit/>
          </a:bodyPr>
          <a:lstStyle/>
          <a:p>
            <a:r>
              <a:rPr lang="en-US" sz="2400" dirty="0" smtClean="0"/>
              <a:t>Staff Attitudes/Approaches</a:t>
            </a:r>
          </a:p>
          <a:p>
            <a:pPr lvl="1"/>
            <a:r>
              <a:rPr lang="en-US" sz="2200" dirty="0" smtClean="0"/>
              <a:t>Share</a:t>
            </a:r>
          </a:p>
          <a:p>
            <a:pPr lvl="1"/>
            <a:r>
              <a:rPr lang="en-US" sz="2200" dirty="0" smtClean="0"/>
              <a:t>Support, empathy, </a:t>
            </a:r>
            <a:r>
              <a:rPr lang="en-US" sz="2200" dirty="0" err="1" smtClean="0"/>
              <a:t>non-judgemental</a:t>
            </a:r>
            <a:r>
              <a:rPr lang="en-US" sz="2200" dirty="0" smtClean="0"/>
              <a:t>.</a:t>
            </a:r>
          </a:p>
          <a:p>
            <a:pPr lvl="1"/>
            <a:r>
              <a:rPr lang="en-US" sz="2200" dirty="0" smtClean="0"/>
              <a:t>Touch the shoulder</a:t>
            </a:r>
          </a:p>
          <a:p>
            <a:pPr lvl="1"/>
            <a:r>
              <a:rPr lang="en-US" sz="2200" dirty="0" smtClean="0"/>
              <a:t>Smile</a:t>
            </a:r>
          </a:p>
          <a:p>
            <a:pPr lvl="1"/>
            <a:r>
              <a:rPr lang="en-US" sz="2200" dirty="0" smtClean="0"/>
              <a:t>Ask if everything is okay</a:t>
            </a:r>
          </a:p>
          <a:p>
            <a:pPr lvl="1"/>
            <a:r>
              <a:rPr lang="en-US" sz="2200" dirty="0" smtClean="0"/>
              <a:t>Repeat their words to show that you hear them</a:t>
            </a:r>
          </a:p>
          <a:p>
            <a:pPr lvl="1"/>
            <a:r>
              <a:rPr lang="en-US" sz="2200" dirty="0" smtClean="0"/>
              <a:t>Find out why they are anxious and if you can help</a:t>
            </a:r>
          </a:p>
        </p:txBody>
      </p:sp>
    </p:spTree>
    <p:extLst>
      <p:ext uri="{BB962C8B-B14F-4D97-AF65-F5344CB8AC3E}">
        <p14:creationId xmlns:p14="http://schemas.microsoft.com/office/powerpoint/2010/main" val="1592868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 Scenario!</a:t>
            </a:r>
            <a:endParaRPr lang="en-US" dirty="0"/>
          </a:p>
        </p:txBody>
      </p:sp>
      <p:sp>
        <p:nvSpPr>
          <p:cNvPr id="3" name="Content Placeholder 2"/>
          <p:cNvSpPr>
            <a:spLocks noGrp="1"/>
          </p:cNvSpPr>
          <p:nvPr>
            <p:ph idx="1"/>
          </p:nvPr>
        </p:nvSpPr>
        <p:spPr/>
        <p:txBody>
          <a:bodyPr>
            <a:normAutofit/>
          </a:bodyPr>
          <a:lstStyle/>
          <a:p>
            <a:r>
              <a:rPr lang="en-US" sz="2800" dirty="0" smtClean="0"/>
              <a:t>Students are pushing each other to start a fight!</a:t>
            </a:r>
          </a:p>
          <a:p>
            <a:r>
              <a:rPr lang="en-US" sz="2800" dirty="0" smtClean="0"/>
              <a:t>Other students are beginning to crowd around the students who are pushing</a:t>
            </a:r>
            <a:endParaRPr lang="en-US" sz="2800" dirty="0"/>
          </a:p>
        </p:txBody>
      </p:sp>
    </p:spTree>
    <p:extLst>
      <p:ext uri="{BB962C8B-B14F-4D97-AF65-F5344CB8AC3E}">
        <p14:creationId xmlns:p14="http://schemas.microsoft.com/office/powerpoint/2010/main" val="1891927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students are showing Risk Behavior</a:t>
            </a:r>
            <a:endParaRPr lang="en-US" dirty="0"/>
          </a:p>
        </p:txBody>
      </p:sp>
      <p:sp>
        <p:nvSpPr>
          <p:cNvPr id="3" name="Content Placeholder 2"/>
          <p:cNvSpPr>
            <a:spLocks noGrp="1"/>
          </p:cNvSpPr>
          <p:nvPr>
            <p:ph idx="1"/>
          </p:nvPr>
        </p:nvSpPr>
        <p:spPr/>
        <p:txBody>
          <a:bodyPr>
            <a:normAutofit/>
          </a:bodyPr>
          <a:lstStyle/>
          <a:p>
            <a:r>
              <a:rPr lang="en-US" sz="2800" dirty="0" smtClean="0"/>
              <a:t>They have become a danger to themselves and to others</a:t>
            </a:r>
          </a:p>
          <a:p>
            <a:r>
              <a:rPr lang="en-US" sz="2800" dirty="0" smtClean="0"/>
              <a:t>Your job is to attempt to stop the behavior verbally (with authority), to keep all students safe, and to call your admin team.</a:t>
            </a:r>
            <a:endParaRPr lang="en-US" sz="2800" dirty="0"/>
          </a:p>
        </p:txBody>
      </p:sp>
    </p:spTree>
    <p:extLst>
      <p:ext uri="{BB962C8B-B14F-4D97-AF65-F5344CB8AC3E}">
        <p14:creationId xmlns:p14="http://schemas.microsoft.com/office/powerpoint/2010/main" val="1273676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Role Play Scenario Today!</a:t>
            </a:r>
            <a:endParaRPr lang="en-US" dirty="0"/>
          </a:p>
        </p:txBody>
      </p:sp>
      <p:sp>
        <p:nvSpPr>
          <p:cNvPr id="3" name="Content Placeholder 2"/>
          <p:cNvSpPr>
            <a:spLocks noGrp="1"/>
          </p:cNvSpPr>
          <p:nvPr>
            <p:ph idx="1"/>
          </p:nvPr>
        </p:nvSpPr>
        <p:spPr/>
        <p:txBody>
          <a:bodyPr>
            <a:normAutofit/>
          </a:bodyPr>
          <a:lstStyle/>
          <a:p>
            <a:r>
              <a:rPr lang="en-US" sz="2800" dirty="0" smtClean="0"/>
              <a:t>A student is repeatedly and challenging your authority by asking why.  This student is not curious about material, she is trying to avoid work by annoying and energizing you.</a:t>
            </a:r>
            <a:endParaRPr lang="en-US" sz="2800" dirty="0"/>
          </a:p>
        </p:txBody>
      </p:sp>
    </p:spTree>
    <p:extLst>
      <p:ext uri="{BB962C8B-B14F-4D97-AF65-F5344CB8AC3E}">
        <p14:creationId xmlns:p14="http://schemas.microsoft.com/office/powerpoint/2010/main" val="3559122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Student is Showing Defensive Behavior </a:t>
            </a:r>
            <a:endParaRPr lang="en-US" dirty="0"/>
          </a:p>
        </p:txBody>
      </p:sp>
      <p:sp>
        <p:nvSpPr>
          <p:cNvPr id="3" name="Content Placeholder 2"/>
          <p:cNvSpPr>
            <a:spLocks noGrp="1"/>
          </p:cNvSpPr>
          <p:nvPr>
            <p:ph idx="1"/>
          </p:nvPr>
        </p:nvSpPr>
        <p:spPr/>
        <p:txBody>
          <a:bodyPr/>
          <a:lstStyle/>
          <a:p>
            <a:r>
              <a:rPr lang="en-US" dirty="0" smtClean="0"/>
              <a:t>Our job as staff is to be directive</a:t>
            </a:r>
          </a:p>
          <a:p>
            <a:r>
              <a:rPr lang="en-US" dirty="0" smtClean="0"/>
              <a:t>Decelerate an escalating behavior</a:t>
            </a:r>
          </a:p>
          <a:p>
            <a:r>
              <a:rPr lang="en-US" dirty="0" smtClean="0"/>
              <a:t>They are not going to listen to logic right now</a:t>
            </a:r>
          </a:p>
          <a:p>
            <a:r>
              <a:rPr lang="en-US" dirty="0" smtClean="0"/>
              <a:t>DO NOT ENERGIZE!</a:t>
            </a:r>
          </a:p>
          <a:p>
            <a:pPr lvl="1"/>
            <a:r>
              <a:rPr lang="en-US" dirty="0"/>
              <a:t>T</a:t>
            </a:r>
            <a:r>
              <a:rPr lang="en-US" dirty="0" smtClean="0"/>
              <a:t>urn to the side, planned ignoring, continue to teach the other students</a:t>
            </a:r>
          </a:p>
          <a:p>
            <a:r>
              <a:rPr lang="en-US" dirty="0" smtClean="0"/>
              <a:t>If you need to engage:</a:t>
            </a:r>
          </a:p>
          <a:p>
            <a:pPr marL="457200" indent="-457200">
              <a:buFont typeface="+mj-lt"/>
              <a:buAutoNum type="arabicPeriod"/>
            </a:pPr>
            <a:r>
              <a:rPr lang="en-US" dirty="0" smtClean="0"/>
              <a:t>Make your voice low and slow</a:t>
            </a:r>
          </a:p>
          <a:p>
            <a:pPr marL="457200" indent="-457200">
              <a:buFont typeface="+mj-lt"/>
              <a:buAutoNum type="arabicPeriod"/>
            </a:pPr>
            <a:r>
              <a:rPr lang="en-US" dirty="0" smtClean="0"/>
              <a:t>Give short commands and or</a:t>
            </a:r>
          </a:p>
          <a:p>
            <a:pPr marL="457200" indent="-457200">
              <a:buFont typeface="+mj-lt"/>
              <a:buAutoNum type="arabicPeriod"/>
            </a:pPr>
            <a:r>
              <a:rPr lang="en-US" dirty="0" smtClean="0"/>
              <a:t>Give short choices (be careful, both choices must be good for you)</a:t>
            </a:r>
          </a:p>
          <a:p>
            <a:pPr marL="0" indent="0">
              <a:buNone/>
            </a:pPr>
            <a:endParaRPr lang="en-US" dirty="0"/>
          </a:p>
        </p:txBody>
      </p:sp>
    </p:spTree>
    <p:extLst>
      <p:ext uri="{BB962C8B-B14F-4D97-AF65-F5344CB8AC3E}">
        <p14:creationId xmlns:p14="http://schemas.microsoft.com/office/powerpoint/2010/main" val="308483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3200" dirty="0" smtClean="0"/>
              <a:t>Try it before next Wednesday</a:t>
            </a:r>
          </a:p>
          <a:p>
            <a:r>
              <a:rPr lang="en-US" sz="3200" dirty="0" smtClean="0"/>
              <a:t>Plan on sharing the behavior, your actions, and how successful you were.</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927" y="4206075"/>
            <a:ext cx="1534686" cy="2194750"/>
          </a:xfrm>
          <a:prstGeom prst="rect">
            <a:avLst/>
          </a:prstGeom>
        </p:spPr>
      </p:pic>
      <p:pic>
        <p:nvPicPr>
          <p:cNvPr id="7" name="Picture 6"/>
          <p:cNvPicPr>
            <a:picLocks noChangeAspect="1"/>
          </p:cNvPicPr>
          <p:nvPr/>
        </p:nvPicPr>
        <p:blipFill>
          <a:blip r:embed="rId3"/>
          <a:stretch>
            <a:fillRect/>
          </a:stretch>
        </p:blipFill>
        <p:spPr>
          <a:xfrm flipH="1">
            <a:off x="5493436" y="3560398"/>
            <a:ext cx="2724741" cy="2886275"/>
          </a:xfrm>
          <a:prstGeom prst="rect">
            <a:avLst/>
          </a:prstGeom>
        </p:spPr>
      </p:pic>
      <p:pic>
        <p:nvPicPr>
          <p:cNvPr id="4" name="Picture 3"/>
          <p:cNvPicPr>
            <a:picLocks noChangeAspect="1"/>
          </p:cNvPicPr>
          <p:nvPr/>
        </p:nvPicPr>
        <p:blipFill>
          <a:blip r:embed="rId4"/>
          <a:stretch>
            <a:fillRect/>
          </a:stretch>
        </p:blipFill>
        <p:spPr>
          <a:xfrm>
            <a:off x="6449070" y="2052918"/>
            <a:ext cx="5742930" cy="4389500"/>
          </a:xfrm>
          <a:prstGeom prst="rect">
            <a:avLst/>
          </a:prstGeom>
        </p:spPr>
      </p:pic>
    </p:spTree>
    <p:extLst>
      <p:ext uri="{BB962C8B-B14F-4D97-AF65-F5344CB8AC3E}">
        <p14:creationId xmlns:p14="http://schemas.microsoft.com/office/powerpoint/2010/main" val="36511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de-escalation techniques help teachers:</a:t>
            </a:r>
            <a:endParaRPr lang="en-US" dirty="0"/>
          </a:p>
        </p:txBody>
      </p:sp>
      <p:sp>
        <p:nvSpPr>
          <p:cNvPr id="3" name="Content Placeholder 2"/>
          <p:cNvSpPr>
            <a:spLocks noGrp="1"/>
          </p:cNvSpPr>
          <p:nvPr>
            <p:ph idx="1"/>
          </p:nvPr>
        </p:nvSpPr>
        <p:spPr>
          <a:xfrm>
            <a:off x="1103313" y="2321858"/>
            <a:ext cx="5973764" cy="3926541"/>
          </a:xfrm>
        </p:spPr>
        <p:txBody>
          <a:bodyPr>
            <a:normAutofit/>
          </a:bodyPr>
          <a:lstStyle/>
          <a:p>
            <a:r>
              <a:rPr lang="en-US" sz="2800" dirty="0" smtClean="0"/>
              <a:t>Intervene early and appropriately</a:t>
            </a:r>
          </a:p>
          <a:p>
            <a:r>
              <a:rPr lang="en-US" sz="2800" dirty="0" smtClean="0"/>
              <a:t>Avoid over reacting or under reacting</a:t>
            </a:r>
          </a:p>
          <a:p>
            <a:r>
              <a:rPr lang="en-US" sz="2800" dirty="0" smtClean="0"/>
              <a:t>Avoid Crisis</a:t>
            </a:r>
            <a:endParaRPr lang="en-US" sz="2800" dirty="0"/>
          </a:p>
        </p:txBody>
      </p:sp>
      <p:pic>
        <p:nvPicPr>
          <p:cNvPr id="5" name="Picture 4"/>
          <p:cNvPicPr>
            <a:picLocks noChangeAspect="1"/>
          </p:cNvPicPr>
          <p:nvPr/>
        </p:nvPicPr>
        <p:blipFill>
          <a:blip r:embed="rId2"/>
          <a:stretch>
            <a:fillRect/>
          </a:stretch>
        </p:blipFill>
        <p:spPr>
          <a:xfrm flipH="1">
            <a:off x="8023512" y="2321858"/>
            <a:ext cx="1580285" cy="1828800"/>
          </a:xfrm>
          <a:prstGeom prst="rect">
            <a:avLst/>
          </a:prstGeom>
        </p:spPr>
      </p:pic>
      <p:pic>
        <p:nvPicPr>
          <p:cNvPr id="4" name="Picture 3"/>
          <p:cNvPicPr>
            <a:picLocks noChangeAspect="1"/>
          </p:cNvPicPr>
          <p:nvPr/>
        </p:nvPicPr>
        <p:blipFill>
          <a:blip r:embed="rId3"/>
          <a:stretch>
            <a:fillRect/>
          </a:stretch>
        </p:blipFill>
        <p:spPr>
          <a:xfrm>
            <a:off x="7077076" y="1554155"/>
            <a:ext cx="3981450" cy="3667125"/>
          </a:xfrm>
          <a:prstGeom prst="rect">
            <a:avLst/>
          </a:prstGeom>
        </p:spPr>
      </p:pic>
    </p:spTree>
    <p:extLst>
      <p:ext uri="{BB962C8B-B14F-4D97-AF65-F5344CB8AC3E}">
        <p14:creationId xmlns:p14="http://schemas.microsoft.com/office/powerpoint/2010/main" val="313893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Crisis Development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9476837"/>
              </p:ext>
            </p:extLst>
          </p:nvPr>
        </p:nvGraphicFramePr>
        <p:xfrm>
          <a:off x="1061747" y="1558637"/>
          <a:ext cx="9931834" cy="4807008"/>
        </p:xfrm>
        <a:graphic>
          <a:graphicData uri="http://schemas.openxmlformats.org/drawingml/2006/table">
            <a:tbl>
              <a:tblPr firstRow="1" bandRow="1">
                <a:tableStyleId>{7DF18680-E054-41AD-8BC1-D1AEF772440D}</a:tableStyleId>
              </a:tblPr>
              <a:tblGrid>
                <a:gridCol w="4965917"/>
                <a:gridCol w="4965917"/>
              </a:tblGrid>
              <a:tr h="1281645">
                <a:tc>
                  <a:txBody>
                    <a:bodyPr/>
                    <a:lstStyle/>
                    <a:p>
                      <a:r>
                        <a:rPr lang="en-US" sz="2400" baseline="0" dirty="0" smtClean="0"/>
                        <a:t>Crisis Development/Behavioral Levels</a:t>
                      </a:r>
                      <a:endParaRPr lang="en-US" sz="2400" baseline="0" dirty="0"/>
                    </a:p>
                  </a:txBody>
                  <a:tcPr/>
                </a:tc>
                <a:tc>
                  <a:txBody>
                    <a:bodyPr/>
                    <a:lstStyle/>
                    <a:p>
                      <a:r>
                        <a:rPr lang="en-US" sz="2400" baseline="0" dirty="0" smtClean="0"/>
                        <a:t>Staff Attitudes/Approaches</a:t>
                      </a:r>
                      <a:endParaRPr lang="en-US" sz="2400" baseline="0" dirty="0"/>
                    </a:p>
                  </a:txBody>
                  <a:tcPr/>
                </a:tc>
              </a:tr>
              <a:tr h="879357">
                <a:tc>
                  <a:txBody>
                    <a:bodyPr/>
                    <a:lstStyle/>
                    <a:p>
                      <a:r>
                        <a:rPr lang="en-US" sz="2400" baseline="0" dirty="0" smtClean="0"/>
                        <a:t>Anxiety</a:t>
                      </a:r>
                      <a:endParaRPr lang="en-US" sz="2400" baseline="0" dirty="0"/>
                    </a:p>
                  </a:txBody>
                  <a:tcPr/>
                </a:tc>
                <a:tc>
                  <a:txBody>
                    <a:bodyPr/>
                    <a:lstStyle/>
                    <a:p>
                      <a:r>
                        <a:rPr lang="en-US" sz="2400" baseline="0" dirty="0" smtClean="0"/>
                        <a:t>Supportive</a:t>
                      </a:r>
                      <a:endParaRPr lang="en-US" sz="2400" baseline="0" dirty="0"/>
                    </a:p>
                  </a:txBody>
                  <a:tcPr/>
                </a:tc>
              </a:tr>
              <a:tr h="879357">
                <a:tc>
                  <a:txBody>
                    <a:bodyPr/>
                    <a:lstStyle/>
                    <a:p>
                      <a:r>
                        <a:rPr lang="en-US" sz="2400" baseline="0" dirty="0" smtClean="0"/>
                        <a:t>Defensive</a:t>
                      </a:r>
                      <a:endParaRPr lang="en-US" sz="2400" baseline="0" dirty="0"/>
                    </a:p>
                  </a:txBody>
                  <a:tcPr/>
                </a:tc>
                <a:tc>
                  <a:txBody>
                    <a:bodyPr/>
                    <a:lstStyle/>
                    <a:p>
                      <a:r>
                        <a:rPr lang="en-US" sz="2400" baseline="0" dirty="0" smtClean="0"/>
                        <a:t>Directive</a:t>
                      </a:r>
                      <a:endParaRPr lang="en-US" sz="2400" baseline="0" dirty="0"/>
                    </a:p>
                  </a:txBody>
                  <a:tcPr/>
                </a:tc>
              </a:tr>
              <a:tr h="887292">
                <a:tc>
                  <a:txBody>
                    <a:bodyPr/>
                    <a:lstStyle/>
                    <a:p>
                      <a:r>
                        <a:rPr lang="en-US" sz="2400" baseline="0" dirty="0" smtClean="0"/>
                        <a:t>Risk Behavior</a:t>
                      </a:r>
                      <a:endParaRPr lang="en-US" sz="2400" baseline="0" dirty="0"/>
                    </a:p>
                  </a:txBody>
                  <a:tcPr/>
                </a:tc>
                <a:tc>
                  <a:txBody>
                    <a:bodyPr/>
                    <a:lstStyle/>
                    <a:p>
                      <a:r>
                        <a:rPr lang="en-US" sz="2400" baseline="0" dirty="0" smtClean="0"/>
                        <a:t>Physical Intervention (CPI trained only)</a:t>
                      </a:r>
                      <a:endParaRPr lang="en-US" sz="2400" baseline="0" dirty="0"/>
                    </a:p>
                  </a:txBody>
                  <a:tcPr/>
                </a:tc>
              </a:tr>
              <a:tr h="879357">
                <a:tc>
                  <a:txBody>
                    <a:bodyPr/>
                    <a:lstStyle/>
                    <a:p>
                      <a:r>
                        <a:rPr lang="en-US" sz="2400" baseline="0" dirty="0" smtClean="0"/>
                        <a:t>Tension Reduction</a:t>
                      </a:r>
                      <a:endParaRPr lang="en-US" sz="2400" baseline="0" dirty="0"/>
                    </a:p>
                  </a:txBody>
                  <a:tcPr/>
                </a:tc>
                <a:tc>
                  <a:txBody>
                    <a:bodyPr/>
                    <a:lstStyle/>
                    <a:p>
                      <a:r>
                        <a:rPr lang="en-US" sz="2400" baseline="0" dirty="0" smtClean="0"/>
                        <a:t>Therapeutic Rapport</a:t>
                      </a:r>
                      <a:endParaRPr lang="en-US" sz="2400" baseline="0" dirty="0"/>
                    </a:p>
                  </a:txBody>
                  <a:tcPr/>
                </a:tc>
              </a:tr>
            </a:tbl>
          </a:graphicData>
        </a:graphic>
      </p:graphicFrame>
      <p:sp>
        <p:nvSpPr>
          <p:cNvPr id="7" name="Rectangle 6"/>
          <p:cNvSpPr/>
          <p:nvPr/>
        </p:nvSpPr>
        <p:spPr>
          <a:xfrm>
            <a:off x="6068291" y="4613564"/>
            <a:ext cx="3982543" cy="831272"/>
          </a:xfrm>
          <a:prstGeom prst="rect">
            <a:avLst/>
          </a:prstGeom>
          <a:no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Bent Arrow 2"/>
          <p:cNvSpPr/>
          <p:nvPr/>
        </p:nvSpPr>
        <p:spPr>
          <a:xfrm flipV="1">
            <a:off x="419385" y="1853248"/>
            <a:ext cx="642362" cy="1579418"/>
          </a:xfrm>
          <a:prstGeom prst="bentArrow">
            <a:avLst>
              <a:gd name="adj1" fmla="val 25000"/>
              <a:gd name="adj2" fmla="val 25000"/>
              <a:gd name="adj3" fmla="val 19271"/>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stretch>
            <a:fillRect/>
          </a:stretch>
        </p:blipFill>
        <p:spPr>
          <a:xfrm>
            <a:off x="419385" y="2050526"/>
            <a:ext cx="658425" cy="2085056"/>
          </a:xfrm>
          <a:prstGeom prst="rect">
            <a:avLst/>
          </a:prstGeom>
        </p:spPr>
      </p:pic>
      <p:pic>
        <p:nvPicPr>
          <p:cNvPr id="6" name="Picture 5"/>
          <p:cNvPicPr>
            <a:picLocks noChangeAspect="1"/>
          </p:cNvPicPr>
          <p:nvPr/>
        </p:nvPicPr>
        <p:blipFill>
          <a:blip r:embed="rId2"/>
          <a:stretch>
            <a:fillRect/>
          </a:stretch>
        </p:blipFill>
        <p:spPr>
          <a:xfrm>
            <a:off x="419385" y="2985478"/>
            <a:ext cx="658425" cy="2064503"/>
          </a:xfrm>
          <a:prstGeom prst="rect">
            <a:avLst/>
          </a:prstGeom>
        </p:spPr>
      </p:pic>
    </p:spTree>
    <p:extLst>
      <p:ext uri="{BB962C8B-B14F-4D97-AF65-F5344CB8AC3E}">
        <p14:creationId xmlns:p14="http://schemas.microsoft.com/office/powerpoint/2010/main" val="31475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Think Pair Share:</a:t>
            </a:r>
            <a:endParaRPr lang="en-US" dirty="0"/>
          </a:p>
        </p:txBody>
      </p:sp>
      <p:sp>
        <p:nvSpPr>
          <p:cNvPr id="3" name="Content Placeholder 2"/>
          <p:cNvSpPr>
            <a:spLocks noGrp="1"/>
          </p:cNvSpPr>
          <p:nvPr>
            <p:ph idx="1"/>
          </p:nvPr>
        </p:nvSpPr>
        <p:spPr/>
        <p:txBody>
          <a:bodyPr>
            <a:normAutofit/>
          </a:bodyPr>
          <a:lstStyle/>
          <a:p>
            <a:r>
              <a:rPr lang="en-US" sz="3600" dirty="0" smtClean="0"/>
              <a:t>What does it look like?</a:t>
            </a:r>
          </a:p>
          <a:p>
            <a:r>
              <a:rPr lang="en-US" sz="3600" dirty="0" smtClean="0"/>
              <a:t>What does it sound like?</a:t>
            </a:r>
          </a:p>
          <a:p>
            <a:r>
              <a:rPr lang="en-US" sz="3600" dirty="0" smtClean="0"/>
              <a:t>What is an example?</a:t>
            </a:r>
            <a:endParaRPr lang="en-US" sz="3600" dirty="0"/>
          </a:p>
        </p:txBody>
      </p:sp>
      <p:pic>
        <p:nvPicPr>
          <p:cNvPr id="4" name="Picture 3"/>
          <p:cNvPicPr>
            <a:picLocks noChangeAspect="1"/>
          </p:cNvPicPr>
          <p:nvPr/>
        </p:nvPicPr>
        <p:blipFill>
          <a:blip r:embed="rId2"/>
          <a:stretch>
            <a:fillRect/>
          </a:stretch>
        </p:blipFill>
        <p:spPr>
          <a:xfrm flipH="1">
            <a:off x="7938655" y="1522652"/>
            <a:ext cx="2931647" cy="4407526"/>
          </a:xfrm>
          <a:prstGeom prst="rect">
            <a:avLst/>
          </a:prstGeom>
        </p:spPr>
      </p:pic>
    </p:spTree>
    <p:extLst>
      <p:ext uri="{BB962C8B-B14F-4D97-AF65-F5344CB8AC3E}">
        <p14:creationId xmlns:p14="http://schemas.microsoft.com/office/powerpoint/2010/main" val="2908539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a:xfrm>
            <a:off x="999403" y="1196257"/>
            <a:ext cx="6835343" cy="4195481"/>
          </a:xfrm>
        </p:spPr>
        <p:txBody>
          <a:bodyPr>
            <a:noAutofit/>
          </a:bodyPr>
          <a:lstStyle/>
          <a:p>
            <a:r>
              <a:rPr lang="en-US" sz="2400" dirty="0" smtClean="0"/>
              <a:t>Definition:</a:t>
            </a:r>
          </a:p>
          <a:p>
            <a:pPr lvl="1"/>
            <a:r>
              <a:rPr lang="en-US" sz="2200" dirty="0" smtClean="0"/>
              <a:t>A change in behavior</a:t>
            </a:r>
          </a:p>
          <a:p>
            <a:pPr lvl="1"/>
            <a:r>
              <a:rPr lang="en-US" sz="2200" dirty="0" smtClean="0"/>
              <a:t>We need to know the child’s “normal” behavioral patterns first</a:t>
            </a:r>
          </a:p>
          <a:p>
            <a:r>
              <a:rPr lang="en-US" sz="2400" dirty="0" smtClean="0"/>
              <a:t>Examples:</a:t>
            </a:r>
          </a:p>
          <a:p>
            <a:pPr lvl="1"/>
            <a:r>
              <a:rPr lang="en-US" sz="2400" dirty="0" smtClean="0"/>
              <a:t>Lack of eye contact</a:t>
            </a:r>
          </a:p>
          <a:p>
            <a:pPr lvl="1"/>
            <a:r>
              <a:rPr lang="en-US" sz="2400" dirty="0" smtClean="0"/>
              <a:t>Hyper movement</a:t>
            </a:r>
          </a:p>
          <a:p>
            <a:pPr lvl="1"/>
            <a:r>
              <a:rPr lang="en-US" sz="2400" dirty="0" smtClean="0"/>
              <a:t>Loss of verbal skill</a:t>
            </a:r>
          </a:p>
          <a:p>
            <a:pPr lvl="1"/>
            <a:r>
              <a:rPr lang="en-US" sz="2400" dirty="0" smtClean="0"/>
              <a:t>Nervous ticks</a:t>
            </a:r>
          </a:p>
          <a:p>
            <a:pPr lvl="1"/>
            <a:r>
              <a:rPr lang="en-US" sz="2400" dirty="0" smtClean="0"/>
              <a:t>Destroying things</a:t>
            </a:r>
          </a:p>
          <a:p>
            <a:pPr lvl="1"/>
            <a:r>
              <a:rPr lang="en-US" sz="2400" dirty="0" smtClean="0"/>
              <a:t>Hoodies go up</a:t>
            </a:r>
            <a:endParaRPr lang="en-US" sz="2400" dirty="0"/>
          </a:p>
        </p:txBody>
      </p:sp>
      <p:pic>
        <p:nvPicPr>
          <p:cNvPr id="4" name="Picture 3"/>
          <p:cNvPicPr>
            <a:picLocks noChangeAspect="1"/>
          </p:cNvPicPr>
          <p:nvPr/>
        </p:nvPicPr>
        <p:blipFill>
          <a:blip r:embed="rId3"/>
          <a:stretch>
            <a:fillRect/>
          </a:stretch>
        </p:blipFill>
        <p:spPr>
          <a:xfrm>
            <a:off x="6151418" y="679362"/>
            <a:ext cx="5451010" cy="5768707"/>
          </a:xfrm>
          <a:prstGeom prst="rect">
            <a:avLst/>
          </a:prstGeom>
        </p:spPr>
      </p:pic>
    </p:spTree>
    <p:extLst>
      <p:ext uri="{BB962C8B-B14F-4D97-AF65-F5344CB8AC3E}">
        <p14:creationId xmlns:p14="http://schemas.microsoft.com/office/powerpoint/2010/main" val="33577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Staff Attitude/Approach to Anxiety:</a:t>
            </a:r>
            <a:br>
              <a:rPr lang="en-US" dirty="0" smtClean="0"/>
            </a:br>
            <a:endParaRPr lang="en-US" dirty="0"/>
          </a:p>
        </p:txBody>
      </p:sp>
      <p:sp>
        <p:nvSpPr>
          <p:cNvPr id="3" name="Content Placeholder 2"/>
          <p:cNvSpPr>
            <a:spLocks noGrp="1"/>
          </p:cNvSpPr>
          <p:nvPr>
            <p:ph idx="1"/>
          </p:nvPr>
        </p:nvSpPr>
        <p:spPr>
          <a:xfrm>
            <a:off x="646112" y="1600200"/>
            <a:ext cx="7105506" cy="4648199"/>
          </a:xfrm>
        </p:spPr>
        <p:txBody>
          <a:bodyPr/>
          <a:lstStyle/>
          <a:p>
            <a:pPr marL="0" indent="0" algn="ctr">
              <a:buNone/>
            </a:pPr>
            <a:r>
              <a:rPr lang="en-US" sz="4800" dirty="0" smtClean="0"/>
              <a:t>Support!</a:t>
            </a:r>
          </a:p>
          <a:p>
            <a:r>
              <a:rPr lang="en-US" sz="2400" dirty="0" smtClean="0"/>
              <a:t>An empathic, nonjudgmental approach</a:t>
            </a:r>
          </a:p>
          <a:p>
            <a:pPr lvl="1"/>
            <a:r>
              <a:rPr lang="en-US" sz="2400" dirty="0" smtClean="0"/>
              <a:t>Touch the </a:t>
            </a:r>
            <a:r>
              <a:rPr lang="en-US" sz="2400" dirty="0" smtClean="0"/>
              <a:t>shoulder (depending on student)</a:t>
            </a:r>
            <a:endParaRPr lang="en-US" sz="2400" dirty="0" smtClean="0"/>
          </a:p>
          <a:p>
            <a:pPr lvl="1"/>
            <a:r>
              <a:rPr lang="en-US" sz="2400" dirty="0" smtClean="0"/>
              <a:t>Show empathy: I hear you, repeat their words to show you understand</a:t>
            </a:r>
          </a:p>
          <a:p>
            <a:pPr lvl="1"/>
            <a:r>
              <a:rPr lang="en-US" sz="2400" dirty="0" smtClean="0"/>
              <a:t>Have them take a break</a:t>
            </a:r>
          </a:p>
          <a:p>
            <a:pPr lvl="1"/>
            <a:r>
              <a:rPr lang="en-US" sz="2400" dirty="0" smtClean="0"/>
              <a:t>Have them switch activities</a:t>
            </a:r>
          </a:p>
          <a:p>
            <a:pPr lvl="1"/>
            <a:endParaRPr lang="en-US" dirty="0"/>
          </a:p>
        </p:txBody>
      </p:sp>
      <p:pic>
        <p:nvPicPr>
          <p:cNvPr id="4" name="Picture 3"/>
          <p:cNvPicPr>
            <a:picLocks noChangeAspect="1"/>
          </p:cNvPicPr>
          <p:nvPr/>
        </p:nvPicPr>
        <p:blipFill>
          <a:blip r:embed="rId2"/>
          <a:stretch>
            <a:fillRect/>
          </a:stretch>
        </p:blipFill>
        <p:spPr>
          <a:xfrm flipH="1">
            <a:off x="6030346" y="1152983"/>
            <a:ext cx="5741760" cy="4390195"/>
          </a:xfrm>
          <a:prstGeom prst="rect">
            <a:avLst/>
          </a:prstGeom>
        </p:spPr>
      </p:pic>
    </p:spTree>
    <p:extLst>
      <p:ext uri="{BB962C8B-B14F-4D97-AF65-F5344CB8AC3E}">
        <p14:creationId xmlns:p14="http://schemas.microsoft.com/office/powerpoint/2010/main" val="289201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Defensive Think Pair Share:</a:t>
            </a:r>
            <a:endParaRPr lang="en-US" dirty="0"/>
          </a:p>
        </p:txBody>
      </p:sp>
      <p:sp>
        <p:nvSpPr>
          <p:cNvPr id="3" name="Content Placeholder 2"/>
          <p:cNvSpPr>
            <a:spLocks noGrp="1"/>
          </p:cNvSpPr>
          <p:nvPr>
            <p:ph idx="1"/>
          </p:nvPr>
        </p:nvSpPr>
        <p:spPr/>
        <p:txBody>
          <a:bodyPr>
            <a:normAutofit/>
          </a:bodyPr>
          <a:lstStyle/>
          <a:p>
            <a:r>
              <a:rPr lang="en-US" sz="3600" dirty="0" smtClean="0"/>
              <a:t>What does it look like?</a:t>
            </a:r>
          </a:p>
          <a:p>
            <a:r>
              <a:rPr lang="en-US" sz="3600" dirty="0" smtClean="0"/>
              <a:t>What does it sound like?</a:t>
            </a:r>
          </a:p>
          <a:p>
            <a:r>
              <a:rPr lang="en-US" sz="3600" dirty="0" smtClean="0"/>
              <a:t>What is an example?</a:t>
            </a:r>
            <a:endParaRPr lang="en-US" sz="3600" dirty="0"/>
          </a:p>
        </p:txBody>
      </p:sp>
      <p:pic>
        <p:nvPicPr>
          <p:cNvPr id="4" name="Picture 3"/>
          <p:cNvPicPr>
            <a:picLocks noChangeAspect="1"/>
          </p:cNvPicPr>
          <p:nvPr/>
        </p:nvPicPr>
        <p:blipFill>
          <a:blip r:embed="rId2"/>
          <a:stretch>
            <a:fillRect/>
          </a:stretch>
        </p:blipFill>
        <p:spPr>
          <a:xfrm flipH="1">
            <a:off x="7938655" y="1522652"/>
            <a:ext cx="2931647" cy="4407526"/>
          </a:xfrm>
          <a:prstGeom prst="rect">
            <a:avLst/>
          </a:prstGeom>
        </p:spPr>
      </p:pic>
    </p:spTree>
    <p:extLst>
      <p:ext uri="{BB962C8B-B14F-4D97-AF65-F5344CB8AC3E}">
        <p14:creationId xmlns:p14="http://schemas.microsoft.com/office/powerpoint/2010/main" val="3062179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Defensive Behavior:</a:t>
            </a:r>
            <a:endParaRPr lang="en-US" dirty="0"/>
          </a:p>
        </p:txBody>
      </p:sp>
      <p:sp>
        <p:nvSpPr>
          <p:cNvPr id="3" name="Content Placeholder 2"/>
          <p:cNvSpPr>
            <a:spLocks noGrp="1"/>
          </p:cNvSpPr>
          <p:nvPr>
            <p:ph idx="1"/>
          </p:nvPr>
        </p:nvSpPr>
        <p:spPr>
          <a:xfrm>
            <a:off x="646112" y="1853248"/>
            <a:ext cx="9403742" cy="4395151"/>
          </a:xfrm>
        </p:spPr>
        <p:txBody>
          <a:bodyPr/>
          <a:lstStyle/>
          <a:p>
            <a:r>
              <a:rPr lang="en-US" sz="2400" dirty="0" smtClean="0"/>
              <a:t>Definition: </a:t>
            </a:r>
          </a:p>
          <a:p>
            <a:pPr lvl="1"/>
            <a:r>
              <a:rPr lang="en-US" sz="2200" dirty="0" smtClean="0"/>
              <a:t>Beginning to lose Rationality</a:t>
            </a:r>
          </a:p>
          <a:p>
            <a:r>
              <a:rPr lang="en-US" sz="2400" dirty="0" smtClean="0"/>
              <a:t>Examples: </a:t>
            </a:r>
          </a:p>
          <a:p>
            <a:pPr lvl="1"/>
            <a:r>
              <a:rPr lang="en-US" sz="2200" dirty="0" smtClean="0"/>
              <a:t>False Statements</a:t>
            </a:r>
          </a:p>
          <a:p>
            <a:pPr lvl="1"/>
            <a:r>
              <a:rPr lang="en-US" sz="2400" dirty="0" smtClean="0"/>
              <a:t>Unresponsive</a:t>
            </a:r>
          </a:p>
          <a:p>
            <a:pPr lvl="1"/>
            <a:r>
              <a:rPr lang="en-US" sz="2400" dirty="0" smtClean="0"/>
              <a:t>Blame</a:t>
            </a:r>
          </a:p>
          <a:p>
            <a:pPr lvl="1"/>
            <a:r>
              <a:rPr lang="en-US" sz="2400" dirty="0" smtClean="0"/>
              <a:t>“Why”</a:t>
            </a:r>
          </a:p>
          <a:p>
            <a:pPr lvl="1"/>
            <a:r>
              <a:rPr lang="en-US" sz="2400" dirty="0" smtClean="0"/>
              <a:t>Language Center Shut Down</a:t>
            </a:r>
          </a:p>
          <a:p>
            <a:endParaRPr lang="en-US" dirty="0"/>
          </a:p>
        </p:txBody>
      </p:sp>
      <p:pic>
        <p:nvPicPr>
          <p:cNvPr id="4" name="Picture 3"/>
          <p:cNvPicPr>
            <a:picLocks noChangeAspect="1"/>
          </p:cNvPicPr>
          <p:nvPr/>
        </p:nvPicPr>
        <p:blipFill>
          <a:blip r:embed="rId2"/>
          <a:stretch>
            <a:fillRect/>
          </a:stretch>
        </p:blipFill>
        <p:spPr>
          <a:xfrm flipH="1">
            <a:off x="6538046" y="1152983"/>
            <a:ext cx="4871172" cy="5095416"/>
          </a:xfrm>
          <a:prstGeom prst="rect">
            <a:avLst/>
          </a:prstGeom>
        </p:spPr>
      </p:pic>
      <p:sp>
        <p:nvSpPr>
          <p:cNvPr id="5" name="Oval Callout 4"/>
          <p:cNvSpPr/>
          <p:nvPr/>
        </p:nvSpPr>
        <p:spPr>
          <a:xfrm>
            <a:off x="9268691" y="1433945"/>
            <a:ext cx="2140527" cy="2098964"/>
          </a:xfrm>
          <a:prstGeom prst="wedgeEllipseCallout">
            <a:avLst>
              <a:gd name="adj1" fmla="val -49959"/>
              <a:gd name="adj2" fmla="val 6052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Watch This!</a:t>
            </a:r>
            <a:endParaRPr lang="en-US" dirty="0"/>
          </a:p>
        </p:txBody>
      </p:sp>
    </p:spTree>
    <p:extLst>
      <p:ext uri="{BB962C8B-B14F-4D97-AF65-F5344CB8AC3E}">
        <p14:creationId xmlns:p14="http://schemas.microsoft.com/office/powerpoint/2010/main" val="25695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452718"/>
            <a:ext cx="10058399" cy="1400530"/>
          </a:xfrm>
        </p:spPr>
        <p:txBody>
          <a:bodyPr/>
          <a:lstStyle/>
          <a:p>
            <a:pPr algn="ctr"/>
            <a:r>
              <a:rPr lang="en-US" dirty="0" smtClean="0"/>
              <a:t>Staff Attitude/Approach to Defensive Behavior:</a:t>
            </a:r>
            <a:br>
              <a:rPr lang="en-US" dirty="0" smtClean="0"/>
            </a:br>
            <a:endParaRPr lang="en-US" dirty="0"/>
          </a:p>
        </p:txBody>
      </p:sp>
      <p:sp>
        <p:nvSpPr>
          <p:cNvPr id="3" name="Content Placeholder 2"/>
          <p:cNvSpPr>
            <a:spLocks noGrp="1"/>
          </p:cNvSpPr>
          <p:nvPr>
            <p:ph idx="1"/>
          </p:nvPr>
        </p:nvSpPr>
        <p:spPr>
          <a:xfrm>
            <a:off x="646112" y="2119745"/>
            <a:ext cx="7105506" cy="4128654"/>
          </a:xfrm>
        </p:spPr>
        <p:txBody>
          <a:bodyPr/>
          <a:lstStyle/>
          <a:p>
            <a:pPr marL="0" indent="0" algn="ctr">
              <a:buNone/>
            </a:pPr>
            <a:r>
              <a:rPr lang="en-US" sz="4800" dirty="0" smtClean="0"/>
              <a:t>Directive!</a:t>
            </a:r>
          </a:p>
          <a:p>
            <a:r>
              <a:rPr lang="en-US" sz="2400" dirty="0" smtClean="0"/>
              <a:t>Decelerate and escalating behavior</a:t>
            </a:r>
          </a:p>
          <a:p>
            <a:pPr lvl="1"/>
            <a:r>
              <a:rPr lang="en-US" sz="2200" dirty="0" smtClean="0"/>
              <a:t>They can’t hear or think normally</a:t>
            </a:r>
          </a:p>
          <a:p>
            <a:r>
              <a:rPr lang="en-US" sz="2400" dirty="0" smtClean="0"/>
              <a:t>Examples:</a:t>
            </a:r>
          </a:p>
          <a:p>
            <a:pPr lvl="1"/>
            <a:r>
              <a:rPr lang="en-US" sz="2200" dirty="0" smtClean="0"/>
              <a:t>Short commands- Go sit down</a:t>
            </a:r>
            <a:r>
              <a:rPr lang="en-US" sz="2200" dirty="0" smtClean="0"/>
              <a:t>, First…Then… </a:t>
            </a:r>
            <a:r>
              <a:rPr lang="en-US" sz="2200" dirty="0" smtClean="0"/>
              <a:t>This choice or that, take a break</a:t>
            </a:r>
          </a:p>
          <a:p>
            <a:pPr lvl="1"/>
            <a:r>
              <a:rPr lang="en-US" sz="2200" dirty="0" smtClean="0"/>
              <a:t>Reduce energy- Turn away, planned ignoring</a:t>
            </a:r>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flipH="1">
            <a:off x="6192982" y="1853248"/>
            <a:ext cx="5741760" cy="4390195"/>
          </a:xfrm>
          <a:prstGeom prst="rect">
            <a:avLst/>
          </a:prstGeom>
        </p:spPr>
      </p:pic>
    </p:spTree>
    <p:extLst>
      <p:ext uri="{BB962C8B-B14F-4D97-AF65-F5344CB8AC3E}">
        <p14:creationId xmlns:p14="http://schemas.microsoft.com/office/powerpoint/2010/main" val="34133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211</TotalTime>
  <Words>626</Words>
  <Application>Microsoft Office PowerPoint</Application>
  <PresentationFormat>Widescreen</PresentationFormat>
  <Paragraphs>112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Why we  De-escalate</vt:lpstr>
      <vt:lpstr>Behavior de-escalation techniques help teachers:</vt:lpstr>
      <vt:lpstr>The Crisis Development Model</vt:lpstr>
      <vt:lpstr>Anxiety Think Pair Share:</vt:lpstr>
      <vt:lpstr>Anxiety:</vt:lpstr>
      <vt:lpstr>Staff Attitude/Approach to Anxiety: </vt:lpstr>
      <vt:lpstr>Defensive Think Pair Share:</vt:lpstr>
      <vt:lpstr>Defensive Behavior:</vt:lpstr>
      <vt:lpstr>Staff Attitude/Approach to Defensive Behavior: </vt:lpstr>
      <vt:lpstr>Risk Behavior</vt:lpstr>
      <vt:lpstr>Staff Approach to Risk Behavior: </vt:lpstr>
      <vt:lpstr>Quiz Time!</vt:lpstr>
      <vt:lpstr>Role Play Scenarios!</vt:lpstr>
      <vt:lpstr>This student is showing anxious behavior</vt:lpstr>
      <vt:lpstr>Role Play Scenario!</vt:lpstr>
      <vt:lpstr>These students are showing Risk Behavior</vt:lpstr>
      <vt:lpstr>Last Role Play Scenario Today!</vt:lpstr>
      <vt:lpstr>This Student is Showing Defensive Behavior </vt:lpstr>
      <vt:lpstr>Homework!</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De-escalate</dc:title>
  <dc:creator>Benjamin Ernest</dc:creator>
  <cp:lastModifiedBy>Benjamin Ernest</cp:lastModifiedBy>
  <cp:revision>15</cp:revision>
  <dcterms:created xsi:type="dcterms:W3CDTF">2016-10-28T17:41:48Z</dcterms:created>
  <dcterms:modified xsi:type="dcterms:W3CDTF">2016-10-31T21:46:16Z</dcterms:modified>
</cp:coreProperties>
</file>