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57" r:id="rId7"/>
    <p:sldId id="258" r:id="rId8"/>
    <p:sldId id="259" r:id="rId9"/>
    <p:sldId id="260" r:id="rId10"/>
    <p:sldId id="270" r:id="rId11"/>
    <p:sldId id="261" r:id="rId12"/>
    <p:sldId id="262" r:id="rId13"/>
    <p:sldId id="263" r:id="rId14"/>
    <p:sldId id="264" r:id="rId15"/>
    <p:sldId id="269" r:id="rId16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39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1">
                <a:solidFill>
                  <a:srgbClr val="FF65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1">
                <a:solidFill>
                  <a:srgbClr val="FF65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1">
                <a:solidFill>
                  <a:srgbClr val="FF65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77686" y="793761"/>
            <a:ext cx="7503026" cy="1274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1">
                <a:solidFill>
                  <a:srgbClr val="FF65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70102" y="2488183"/>
            <a:ext cx="7918195" cy="1818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15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3"/>
          <a:stretch/>
        </p:blipFill>
        <p:spPr>
          <a:xfrm>
            <a:off x="454060" y="2514600"/>
            <a:ext cx="9147140" cy="4807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45" y="2984321"/>
            <a:ext cx="2145370" cy="3354703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389764" y="809244"/>
            <a:ext cx="5445125" cy="160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42975">
              <a:lnSpc>
                <a:spcPts val="6300"/>
              </a:lnSpc>
            </a:pPr>
            <a:r>
              <a:rPr sz="6000" b="1" i="1" spc="495" dirty="0">
                <a:solidFill>
                  <a:srgbClr val="0000FF"/>
                </a:solidFill>
                <a:latin typeface="Arial"/>
                <a:cs typeface="Arial"/>
              </a:rPr>
              <a:t>Hallway</a:t>
            </a:r>
            <a:endParaRPr sz="6000" dirty="0">
              <a:latin typeface="Arial"/>
              <a:cs typeface="Arial"/>
            </a:endParaRPr>
          </a:p>
          <a:p>
            <a:pPr marL="12700">
              <a:lnSpc>
                <a:spcPts val="6300"/>
              </a:lnSpc>
            </a:pPr>
            <a:r>
              <a:rPr sz="6000" b="1" i="1" spc="350" dirty="0" smtClean="0">
                <a:solidFill>
                  <a:srgbClr val="0000FF"/>
                </a:solidFill>
                <a:latin typeface="Arial"/>
                <a:cs typeface="Arial"/>
              </a:rPr>
              <a:t>Expectat</a:t>
            </a:r>
            <a:r>
              <a:rPr sz="6000" b="1" i="1" spc="165" dirty="0" smtClean="0">
                <a:solidFill>
                  <a:srgbClr val="0000FF"/>
                </a:solidFill>
                <a:latin typeface="Arial"/>
                <a:cs typeface="Arial"/>
              </a:rPr>
              <a:t>ions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67395" y="4813121"/>
            <a:ext cx="2857245" cy="28170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6218" y="5795778"/>
            <a:ext cx="1485645" cy="18813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50897" y="4912619"/>
            <a:ext cx="2806446" cy="2764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194740" y="685800"/>
            <a:ext cx="2558860" cy="2298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2626E-6 -1.11111E-6 L -0.19366 0.42872 C -0.23375 0.52492 -0.29419 0.57762 -0.35796 0.57762 C -0.42993 0.57762 -0.48769 0.52492 -0.52778 0.42872 L -0.72128 -1.11111E-6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64" y="288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686" y="793761"/>
            <a:ext cx="7503026" cy="923330"/>
          </a:xfrm>
        </p:spPr>
        <p:txBody>
          <a:bodyPr/>
          <a:lstStyle/>
          <a:p>
            <a:pPr algn="ctr"/>
            <a:r>
              <a:rPr lang="en-US" dirty="0" smtClean="0"/>
              <a:t>Practice Kindness</a:t>
            </a:r>
            <a:endParaRPr lang="en-US" dirty="0"/>
          </a:p>
        </p:txBody>
      </p:sp>
      <p:pic>
        <p:nvPicPr>
          <p:cNvPr id="1026" name="Picture 2" descr="http://www.englishexercises.org/makeagame/my_documents/my_pictures/2011/ago/5C2_open_the_do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25" y="2640420"/>
            <a:ext cx="4953000" cy="389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87332"/>
            <a:ext cx="3468925" cy="3249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156257"/>
            <a:ext cx="2353260" cy="175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7680" y="3813207"/>
            <a:ext cx="164606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2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921 0.07598 L -0.21749 0.01838 L -0.21749 0.01838 " pathEditMode="relative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921 0.07598 L -0.21749 0.01838 L -0.21749 0.01838 " pathEditMode="relative" ptsTypes="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26"/>
          <a:stretch/>
        </p:blipFill>
        <p:spPr>
          <a:xfrm>
            <a:off x="514349" y="3581400"/>
            <a:ext cx="9029700" cy="3390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151" y="3876368"/>
            <a:ext cx="1769676" cy="2800807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6320028" y="1608582"/>
            <a:ext cx="2222246" cy="35928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5408" rIns="0" bIns="0" rtlCol="0">
            <a:spAutoFit/>
          </a:bodyPr>
          <a:lstStyle/>
          <a:p>
            <a:pPr marL="142875">
              <a:lnSpc>
                <a:spcPct val="100000"/>
              </a:lnSpc>
            </a:pPr>
            <a:r>
              <a:rPr spc="165" dirty="0">
                <a:solidFill>
                  <a:srgbClr val="9A33FF"/>
                </a:solidFill>
              </a:rPr>
              <a:t>BE </a:t>
            </a:r>
            <a:r>
              <a:rPr spc="130" dirty="0">
                <a:solidFill>
                  <a:srgbClr val="9A33FF"/>
                </a:solidFill>
              </a:rPr>
              <a:t>RESPO</a:t>
            </a:r>
            <a:r>
              <a:rPr spc="-445" dirty="0">
                <a:solidFill>
                  <a:srgbClr val="9A33FF"/>
                </a:solidFill>
              </a:rPr>
              <a:t> </a:t>
            </a:r>
            <a:r>
              <a:rPr spc="330" dirty="0">
                <a:solidFill>
                  <a:srgbClr val="9A33FF"/>
                </a:solidFill>
              </a:rPr>
              <a:t>NSIBLE</a:t>
            </a:r>
          </a:p>
        </p:txBody>
      </p:sp>
      <p:sp>
        <p:nvSpPr>
          <p:cNvPr id="4" name="object 4"/>
          <p:cNvSpPr/>
          <p:nvPr/>
        </p:nvSpPr>
        <p:spPr>
          <a:xfrm>
            <a:off x="1860124" y="4343400"/>
            <a:ext cx="1632203" cy="30321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49" y="3648761"/>
            <a:ext cx="1600200" cy="1389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7374E-6 0.02226 L 2.37374E-6 0.02246 C 0.0082 0.02369 0.01689 0.02634 0.02557 0.02634 C 0.03062 0.02634 0.0524 0.0145 0.05413 0.01368 C 0.07023 0.0096 0.08649 0.0049 0.10274 0.00143 C 0.11316 -0.00062 0.12374 -0.00143 0.13415 -0.00286 C 0.17834 -0.00919 0.14173 -0.0045 0.18276 -0.01103 C 0.19239 -0.01246 0.20202 -0.0141 0.21133 -0.01553 C 0.2298 -0.02431 0.22427 -0.01736 0.23137 -0.02758 L 0.60053 0.48529 L 0.60053 0.50653 " pathEditMode="relative" rAng="0" ptsTypes="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19" y="217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99473" y="828535"/>
            <a:ext cx="7178675" cy="1836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0320" algn="ctr">
              <a:lnSpc>
                <a:spcPct val="100000"/>
              </a:lnSpc>
              <a:tabLst>
                <a:tab pos="1735455" algn="l"/>
              </a:tabLst>
            </a:pPr>
            <a:r>
              <a:rPr sz="4000" spc="220" dirty="0">
                <a:solidFill>
                  <a:srgbClr val="9A33FF"/>
                </a:solidFill>
              </a:rPr>
              <a:t>When	</a:t>
            </a:r>
            <a:r>
              <a:rPr sz="4000" spc="280" dirty="0">
                <a:solidFill>
                  <a:srgbClr val="9A33FF"/>
                </a:solidFill>
              </a:rPr>
              <a:t>walking</a:t>
            </a:r>
            <a:r>
              <a:rPr sz="4000" spc="395" dirty="0">
                <a:solidFill>
                  <a:srgbClr val="9A33FF"/>
                </a:solidFill>
              </a:rPr>
              <a:t> </a:t>
            </a:r>
            <a:r>
              <a:rPr sz="4000" spc="185" dirty="0">
                <a:solidFill>
                  <a:srgbClr val="9A33FF"/>
                </a:solidFill>
              </a:rPr>
              <a:t>to/from</a:t>
            </a:r>
            <a:endParaRPr sz="4000" dirty="0"/>
          </a:p>
          <a:p>
            <a:pPr marL="12065" marR="5080" algn="ctr">
              <a:lnSpc>
                <a:spcPct val="100000"/>
              </a:lnSpc>
            </a:pPr>
            <a:r>
              <a:rPr sz="4000" spc="180" dirty="0">
                <a:solidFill>
                  <a:srgbClr val="9A33FF"/>
                </a:solidFill>
              </a:rPr>
              <a:t>locations </a:t>
            </a:r>
            <a:r>
              <a:rPr sz="4000" spc="110" dirty="0">
                <a:solidFill>
                  <a:srgbClr val="9A33FF"/>
                </a:solidFill>
              </a:rPr>
              <a:t>on </a:t>
            </a:r>
            <a:r>
              <a:rPr sz="4000" spc="145" dirty="0">
                <a:solidFill>
                  <a:srgbClr val="9A33FF"/>
                </a:solidFill>
              </a:rPr>
              <a:t>campus </a:t>
            </a:r>
            <a:r>
              <a:rPr sz="4000" spc="275" dirty="0">
                <a:solidFill>
                  <a:srgbClr val="9A33FF"/>
                </a:solidFill>
              </a:rPr>
              <a:t>with  </a:t>
            </a:r>
            <a:r>
              <a:rPr sz="4000" i="1" spc="160" dirty="0">
                <a:solidFill>
                  <a:srgbClr val="9A33FF"/>
                </a:solidFill>
              </a:rPr>
              <a:t>your</a:t>
            </a:r>
            <a:r>
              <a:rPr sz="4000" i="1" spc="370" dirty="0">
                <a:solidFill>
                  <a:srgbClr val="9A33FF"/>
                </a:solidFill>
              </a:rPr>
              <a:t> </a:t>
            </a:r>
            <a:r>
              <a:rPr sz="4000" i="1" spc="235" dirty="0">
                <a:solidFill>
                  <a:srgbClr val="9A33FF"/>
                </a:solidFill>
              </a:rPr>
              <a:t>class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1298702" y="3313429"/>
            <a:ext cx="4008120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Clr>
                <a:srgbClr val="FF9A00"/>
              </a:buClr>
              <a:buFont typeface="Microsoft Sans Serif"/>
              <a:buChar char="•"/>
              <a:tabLst>
                <a:tab pos="469900" algn="l"/>
              </a:tabLst>
            </a:pPr>
            <a:r>
              <a:rPr lang="en-US" sz="2800" b="1" spc="-5" dirty="0" smtClean="0">
                <a:latin typeface="Arial"/>
                <a:cs typeface="Arial"/>
              </a:rPr>
              <a:t>Stay in single </a:t>
            </a:r>
            <a:r>
              <a:rPr lang="en-US" sz="2800" b="1" spc="-5" dirty="0">
                <a:latin typeface="Arial"/>
                <a:cs typeface="Arial"/>
              </a:rPr>
              <a:t>f</a:t>
            </a:r>
            <a:r>
              <a:rPr lang="en-US" sz="2800" b="1" spc="-5" dirty="0" smtClean="0">
                <a:latin typeface="Arial"/>
                <a:cs typeface="Arial"/>
              </a:rPr>
              <a:t>ile</a:t>
            </a:r>
            <a:endParaRPr sz="2800" dirty="0">
              <a:latin typeface="Arial"/>
              <a:cs typeface="Arial"/>
            </a:endParaRPr>
          </a:p>
          <a:p>
            <a:pPr marL="469900" marR="5080" indent="-457200" algn="just">
              <a:lnSpc>
                <a:spcPct val="100000"/>
              </a:lnSpc>
              <a:spcBef>
                <a:spcPts val="5"/>
              </a:spcBef>
              <a:buClr>
                <a:srgbClr val="FF9A00"/>
              </a:buClr>
              <a:buFont typeface="Microsoft Sans Serif"/>
              <a:buChar char="•"/>
              <a:tabLst>
                <a:tab pos="469900" algn="l"/>
              </a:tabLst>
            </a:pPr>
            <a:r>
              <a:rPr sz="2800" b="1" dirty="0">
                <a:latin typeface="Arial"/>
                <a:cs typeface="Arial"/>
              </a:rPr>
              <a:t>Keep a safe</a:t>
            </a:r>
            <a:r>
              <a:rPr sz="2800" b="1" spc="-8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distance  between you and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the  person ahead of</a:t>
            </a:r>
            <a:r>
              <a:rPr sz="2800" b="1" spc="-8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you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55475" y="3958740"/>
            <a:ext cx="1790445" cy="32292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55612" y="4876800"/>
            <a:ext cx="1790446" cy="2322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790" y="5725083"/>
            <a:ext cx="1797475" cy="1474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7400" y="685800"/>
            <a:ext cx="699452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78585" marR="5080" indent="-1366520">
              <a:lnSpc>
                <a:spcPct val="100000"/>
              </a:lnSpc>
              <a:tabLst>
                <a:tab pos="1021080" algn="l"/>
                <a:tab pos="2558415" algn="l"/>
                <a:tab pos="5009515" algn="l"/>
              </a:tabLst>
            </a:pPr>
            <a:r>
              <a:rPr lang="en-US" sz="4400" dirty="0" smtClean="0"/>
              <a:t>Stay on the sidewalks</a:t>
            </a:r>
            <a:endParaRPr sz="4400" dirty="0"/>
          </a:p>
        </p:txBody>
      </p:sp>
      <p:sp>
        <p:nvSpPr>
          <p:cNvPr id="7" name="AutoShape 4" descr="Image result for cartoon walkw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11504"/>
          <a:stretch/>
        </p:blipFill>
        <p:spPr>
          <a:xfrm>
            <a:off x="1600200" y="1385320"/>
            <a:ext cx="7281862" cy="4620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86000"/>
            <a:ext cx="2222542" cy="2081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53738" y="6116616"/>
            <a:ext cx="5774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Do not cut across the grass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657600" y="2865297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MPR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7600" y="3431750"/>
            <a:ext cx="928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8444" y="885963"/>
            <a:ext cx="5255895" cy="677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797050" algn="l"/>
              </a:tabLst>
            </a:pPr>
            <a:r>
              <a:rPr sz="4400" spc="114" dirty="0">
                <a:solidFill>
                  <a:srgbClr val="9A33FF"/>
                </a:solidFill>
              </a:rPr>
              <a:t>Keep	</a:t>
            </a:r>
            <a:r>
              <a:rPr sz="4400" spc="260" dirty="0">
                <a:solidFill>
                  <a:srgbClr val="9A33FF"/>
                </a:solidFill>
              </a:rPr>
              <a:t>Halls</a:t>
            </a:r>
            <a:r>
              <a:rPr sz="4400" spc="275" dirty="0">
                <a:solidFill>
                  <a:srgbClr val="9A33FF"/>
                </a:solidFill>
              </a:rPr>
              <a:t> </a:t>
            </a:r>
            <a:r>
              <a:rPr sz="4400" spc="290" dirty="0">
                <a:solidFill>
                  <a:srgbClr val="9A33FF"/>
                </a:solidFill>
              </a:rPr>
              <a:t>Clean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298702" y="2322829"/>
            <a:ext cx="7404734" cy="1290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Clr>
                <a:srgbClr val="FF9A00"/>
              </a:buClr>
              <a:buFont typeface="Microsoft Sans Serif"/>
              <a:buChar char="•"/>
              <a:tabLst>
                <a:tab pos="469900" algn="l"/>
              </a:tabLst>
            </a:pPr>
            <a:r>
              <a:rPr sz="2800" b="1" dirty="0">
                <a:latin typeface="Arial"/>
                <a:cs typeface="Arial"/>
              </a:rPr>
              <a:t>Finish all food and drinks in the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cafeteria</a:t>
            </a:r>
            <a:endParaRPr sz="2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lr>
                <a:srgbClr val="FF9A00"/>
              </a:buClr>
              <a:buFont typeface="Microsoft Sans Serif"/>
              <a:buChar char="•"/>
              <a:tabLst>
                <a:tab pos="469900" algn="l"/>
              </a:tabLst>
            </a:pPr>
            <a:r>
              <a:rPr sz="2800" b="1" spc="-5" dirty="0">
                <a:latin typeface="Arial"/>
                <a:cs typeface="Arial"/>
              </a:rPr>
              <a:t>This is </a:t>
            </a:r>
            <a:r>
              <a:rPr sz="2800" b="1" dirty="0">
                <a:latin typeface="Arial"/>
                <a:cs typeface="Arial"/>
              </a:rPr>
              <a:t>a </a:t>
            </a:r>
            <a:r>
              <a:rPr sz="2800" b="1" i="1" spc="-5" dirty="0">
                <a:solidFill>
                  <a:srgbClr val="9A00CC"/>
                </a:solidFill>
                <a:latin typeface="Arial"/>
                <a:cs typeface="Arial"/>
              </a:rPr>
              <a:t>Food Free</a:t>
            </a:r>
            <a:r>
              <a:rPr sz="2800" b="1" i="1" spc="-55" dirty="0">
                <a:solidFill>
                  <a:srgbClr val="9A00CC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9A00CC"/>
                </a:solidFill>
                <a:latin typeface="Arial"/>
                <a:cs typeface="Arial"/>
              </a:rPr>
              <a:t>Zone</a:t>
            </a:r>
            <a:endParaRPr sz="2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Clr>
                <a:srgbClr val="FF9A00"/>
              </a:buClr>
              <a:buFont typeface="Microsoft Sans Serif"/>
              <a:buChar char="•"/>
              <a:tabLst>
                <a:tab pos="469900" algn="l"/>
              </a:tabLst>
            </a:pPr>
            <a:r>
              <a:rPr sz="2800" b="1" spc="-5" dirty="0">
                <a:latin typeface="Arial"/>
                <a:cs typeface="Arial"/>
              </a:rPr>
              <a:t>This is </a:t>
            </a:r>
            <a:r>
              <a:rPr sz="2800" b="1" dirty="0">
                <a:latin typeface="Arial"/>
                <a:cs typeface="Arial"/>
              </a:rPr>
              <a:t>a </a:t>
            </a:r>
            <a:r>
              <a:rPr sz="2800" b="1" i="1" spc="-5" dirty="0">
                <a:solidFill>
                  <a:srgbClr val="9A00CC"/>
                </a:solidFill>
                <a:latin typeface="Arial"/>
                <a:cs typeface="Arial"/>
              </a:rPr>
              <a:t>Gum Free</a:t>
            </a:r>
            <a:r>
              <a:rPr sz="2800" b="1" i="1" spc="-55" dirty="0">
                <a:solidFill>
                  <a:srgbClr val="9A00CC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9A00CC"/>
                </a:solidFill>
                <a:latin typeface="Arial"/>
                <a:cs typeface="Arial"/>
              </a:rPr>
              <a:t>Zone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3"/>
          <a:stretch/>
        </p:blipFill>
        <p:spPr>
          <a:xfrm>
            <a:off x="522460" y="4038600"/>
            <a:ext cx="9078739" cy="330809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505200" y="4372470"/>
            <a:ext cx="1815841" cy="3336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86400" y="5173980"/>
            <a:ext cx="1739646" cy="2598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1374" y="3088529"/>
            <a:ext cx="949758" cy="1176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59" y="4230552"/>
            <a:ext cx="1732293" cy="2741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364" y="763270"/>
            <a:ext cx="7967345" cy="1347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3370" marR="5080" indent="-1551305">
              <a:lnSpc>
                <a:spcPct val="100000"/>
              </a:lnSpc>
              <a:tabLst>
                <a:tab pos="803910" algn="l"/>
                <a:tab pos="2369820" algn="l"/>
                <a:tab pos="2680970" algn="l"/>
                <a:tab pos="4589145" algn="l"/>
              </a:tabLst>
            </a:pPr>
            <a:r>
              <a:rPr sz="4400" spc="180" dirty="0">
                <a:solidFill>
                  <a:srgbClr val="000000"/>
                </a:solidFill>
              </a:rPr>
              <a:t>IF	</a:t>
            </a:r>
            <a:r>
              <a:rPr sz="4400" spc="240" dirty="0">
                <a:solidFill>
                  <a:srgbClr val="000000"/>
                </a:solidFill>
              </a:rPr>
              <a:t>YOU	</a:t>
            </a:r>
            <a:r>
              <a:rPr sz="4400" spc="270" dirty="0">
                <a:solidFill>
                  <a:srgbClr val="000000"/>
                </a:solidFill>
              </a:rPr>
              <a:t>HAVE</a:t>
            </a:r>
            <a:r>
              <a:rPr sz="4400" spc="520" dirty="0">
                <a:solidFill>
                  <a:srgbClr val="000000"/>
                </a:solidFill>
              </a:rPr>
              <a:t> </a:t>
            </a:r>
            <a:r>
              <a:rPr sz="4400" spc="320" dirty="0">
                <a:solidFill>
                  <a:srgbClr val="000000"/>
                </a:solidFill>
              </a:rPr>
              <a:t>QUESTIONS </a:t>
            </a:r>
            <a:r>
              <a:rPr sz="4400" i="1" spc="-5" dirty="0">
                <a:solidFill>
                  <a:srgbClr val="000000"/>
                </a:solidFill>
              </a:rPr>
              <a:t> </a:t>
            </a:r>
            <a:r>
              <a:rPr sz="4400" i="1" spc="114" dirty="0">
                <a:solidFill>
                  <a:srgbClr val="000000"/>
                </a:solidFill>
              </a:rPr>
              <a:t>OR	</a:t>
            </a:r>
            <a:r>
              <a:rPr sz="4400" i="1" spc="204" dirty="0">
                <a:solidFill>
                  <a:srgbClr val="000000"/>
                </a:solidFill>
              </a:rPr>
              <a:t>NEED	</a:t>
            </a:r>
            <a:r>
              <a:rPr sz="4400" i="1" spc="190" dirty="0">
                <a:solidFill>
                  <a:srgbClr val="000000"/>
                </a:solidFill>
              </a:rPr>
              <a:t>HELP!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066800" y="3030464"/>
            <a:ext cx="3556635" cy="34676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0504">
              <a:lnSpc>
                <a:spcPct val="100000"/>
              </a:lnSpc>
            </a:pPr>
            <a:r>
              <a:rPr sz="3400" b="1" spc="-5" dirty="0">
                <a:latin typeface="Arial"/>
                <a:cs typeface="Arial"/>
              </a:rPr>
              <a:t>Talk to an</a:t>
            </a:r>
            <a:r>
              <a:rPr sz="3400" b="1" spc="-60" dirty="0">
                <a:latin typeface="Arial"/>
                <a:cs typeface="Arial"/>
              </a:rPr>
              <a:t> </a:t>
            </a:r>
            <a:r>
              <a:rPr sz="3400" b="1" spc="-5" dirty="0">
                <a:latin typeface="Arial"/>
                <a:cs typeface="Arial"/>
              </a:rPr>
              <a:t>adult:</a:t>
            </a:r>
            <a:endParaRPr sz="3400" dirty="0">
              <a:latin typeface="Arial"/>
              <a:cs typeface="Arial"/>
            </a:endParaRPr>
          </a:p>
          <a:p>
            <a:pPr marL="1186815" indent="-461645">
              <a:lnSpc>
                <a:spcPct val="100000"/>
              </a:lnSpc>
              <a:spcBef>
                <a:spcPts val="1330"/>
              </a:spcBef>
              <a:buClr>
                <a:srgbClr val="CC0000"/>
              </a:buClr>
              <a:buFont typeface="Microsoft Sans Serif"/>
              <a:buChar char="•"/>
              <a:tabLst>
                <a:tab pos="1187450" algn="l"/>
              </a:tabLst>
            </a:pPr>
            <a:r>
              <a:rPr sz="2800" b="1" dirty="0">
                <a:latin typeface="Arial"/>
                <a:cs typeface="Arial"/>
              </a:rPr>
              <a:t>Teachers</a:t>
            </a:r>
            <a:endParaRPr sz="2800" dirty="0">
              <a:latin typeface="Arial"/>
              <a:cs typeface="Arial"/>
            </a:endParaRPr>
          </a:p>
          <a:p>
            <a:pPr marL="713740" indent="-462280">
              <a:lnSpc>
                <a:spcPct val="100000"/>
              </a:lnSpc>
              <a:spcBef>
                <a:spcPts val="340"/>
              </a:spcBef>
              <a:buClr>
                <a:srgbClr val="CC0000"/>
              </a:buClr>
              <a:buFont typeface="Microsoft Sans Serif"/>
              <a:buChar char="•"/>
              <a:tabLst>
                <a:tab pos="714375" algn="l"/>
              </a:tabLst>
            </a:pPr>
            <a:r>
              <a:rPr sz="2800" b="1" dirty="0" smtClean="0">
                <a:latin typeface="Arial"/>
                <a:cs typeface="Arial"/>
              </a:rPr>
              <a:t>Administration</a:t>
            </a:r>
            <a:endParaRPr sz="2800" dirty="0">
              <a:latin typeface="Arial"/>
              <a:cs typeface="Arial"/>
            </a:endParaRPr>
          </a:p>
          <a:p>
            <a:pPr marL="1008380" lvl="1" indent="-461645">
              <a:lnSpc>
                <a:spcPct val="100000"/>
              </a:lnSpc>
              <a:spcBef>
                <a:spcPts val="340"/>
              </a:spcBef>
              <a:buClr>
                <a:srgbClr val="CC0000"/>
              </a:buClr>
              <a:buFont typeface="Microsoft Sans Serif"/>
              <a:buChar char="•"/>
              <a:tabLst>
                <a:tab pos="1009015" algn="l"/>
              </a:tabLst>
            </a:pPr>
            <a:r>
              <a:rPr lang="en-US" sz="2800" b="1" dirty="0" smtClean="0">
                <a:latin typeface="Arial"/>
                <a:cs typeface="Arial"/>
              </a:rPr>
              <a:t>Office Staff</a:t>
            </a:r>
            <a:endParaRPr sz="2800" dirty="0">
              <a:latin typeface="Arial"/>
              <a:cs typeface="Arial"/>
            </a:endParaRPr>
          </a:p>
          <a:p>
            <a:pPr marL="474345" indent="-461645">
              <a:lnSpc>
                <a:spcPct val="100000"/>
              </a:lnSpc>
              <a:spcBef>
                <a:spcPts val="335"/>
              </a:spcBef>
              <a:buClr>
                <a:srgbClr val="CC0000"/>
              </a:buClr>
              <a:buFont typeface="Microsoft Sans Serif"/>
              <a:buChar char="•"/>
              <a:tabLst>
                <a:tab pos="474980" algn="l"/>
              </a:tabLst>
            </a:pPr>
            <a:r>
              <a:rPr sz="2800" b="1" dirty="0">
                <a:latin typeface="Arial"/>
                <a:cs typeface="Arial"/>
              </a:rPr>
              <a:t>Cafeteria</a:t>
            </a:r>
            <a:r>
              <a:rPr sz="2800" b="1" spc="-9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workers</a:t>
            </a:r>
            <a:endParaRPr sz="2800" dirty="0">
              <a:latin typeface="Arial"/>
              <a:cs typeface="Arial"/>
            </a:endParaRPr>
          </a:p>
          <a:p>
            <a:pPr marL="1099185" lvl="1" indent="-462280">
              <a:lnSpc>
                <a:spcPct val="100000"/>
              </a:lnSpc>
              <a:spcBef>
                <a:spcPts val="340"/>
              </a:spcBef>
              <a:buClr>
                <a:srgbClr val="CC0000"/>
              </a:buClr>
              <a:buFont typeface="Microsoft Sans Serif"/>
              <a:buChar char="•"/>
              <a:tabLst>
                <a:tab pos="1099820" algn="l"/>
              </a:tabLst>
            </a:pPr>
            <a:r>
              <a:rPr sz="2800" b="1" dirty="0">
                <a:latin typeface="Arial"/>
                <a:cs typeface="Arial"/>
              </a:rPr>
              <a:t>Custodian</a:t>
            </a:r>
            <a:endParaRPr sz="2800" dirty="0">
              <a:latin typeface="Arial"/>
              <a:cs typeface="Arial"/>
            </a:endParaRPr>
          </a:p>
          <a:p>
            <a:pPr marL="831215" indent="-461645">
              <a:lnSpc>
                <a:spcPct val="100000"/>
              </a:lnSpc>
              <a:spcBef>
                <a:spcPts val="340"/>
              </a:spcBef>
              <a:buClr>
                <a:srgbClr val="CC0000"/>
              </a:buClr>
              <a:buFont typeface="Microsoft Sans Serif"/>
              <a:buChar char="•"/>
              <a:tabLst>
                <a:tab pos="831850" algn="l"/>
              </a:tabLst>
            </a:pPr>
            <a:r>
              <a:rPr sz="2800" b="1" spc="-5" dirty="0">
                <a:latin typeface="Arial"/>
                <a:cs typeface="Arial"/>
              </a:rPr>
              <a:t>Etc., etc.,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etc.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814" y="2438400"/>
            <a:ext cx="3033235" cy="480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98465" y="1688856"/>
            <a:ext cx="1467699" cy="1341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1818E-6 2.15686E-6 C 1.81818E-6 0.03309 -0.0513 0.06005 -0.11395 0.06005 C -0.18782 0.06005 -0.21449 0.03002 -0.22585 0.01205 L -0.23722 -0.01205 C -0.24874 -0.03003 -0.27715 -0.06005 -0.36064 -0.06005 C -0.41367 -0.06005 -0.47443 -0.03309 -0.47443 2.15686E-6 C -0.47443 0.03309 -0.41367 0.06005 -0.36064 0.06005 C -0.27715 0.06005 -0.24874 0.03002 -0.23722 0.01205 L -0.22585 -0.01205 C -0.21449 -0.03003 -0.18782 -0.06005 -0.11395 -0.06005 C -0.0513 -0.06005 1.81818E-6 -0.03309 1.81818E-6 2.15686E-6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6"/>
          <a:stretch/>
        </p:blipFill>
        <p:spPr>
          <a:xfrm>
            <a:off x="457200" y="1981200"/>
            <a:ext cx="9144000" cy="4851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38" rIns="0" bIns="0" rtlCol="0">
            <a:spAutoFit/>
          </a:bodyPr>
          <a:lstStyle/>
          <a:p>
            <a:pPr marL="2049145">
              <a:lnSpc>
                <a:spcPct val="100000"/>
              </a:lnSpc>
            </a:pPr>
            <a:r>
              <a:rPr spc="165" dirty="0"/>
              <a:t>BE</a:t>
            </a:r>
            <a:r>
              <a:rPr spc="390" dirty="0"/>
              <a:t> </a:t>
            </a:r>
            <a:r>
              <a:rPr spc="165" dirty="0"/>
              <a:t>SAFE</a:t>
            </a:r>
          </a:p>
        </p:txBody>
      </p:sp>
      <p:sp>
        <p:nvSpPr>
          <p:cNvPr id="4" name="object 4"/>
          <p:cNvSpPr/>
          <p:nvPr/>
        </p:nvSpPr>
        <p:spPr>
          <a:xfrm>
            <a:off x="1981200" y="2265085"/>
            <a:ext cx="2514346" cy="37589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733" y="5057379"/>
            <a:ext cx="1700931" cy="2097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8600" y="2743200"/>
            <a:ext cx="2113111" cy="3304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8419" y="377697"/>
            <a:ext cx="9144000" cy="6934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" t="45821" r="1"/>
          <a:stretch/>
        </p:blipFill>
        <p:spPr>
          <a:xfrm>
            <a:off x="308419" y="4032520"/>
            <a:ext cx="9115209" cy="327937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86583" y="833609"/>
            <a:ext cx="6736767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951355" algn="l"/>
                <a:tab pos="2867660" algn="l"/>
              </a:tabLst>
            </a:pPr>
            <a:r>
              <a:rPr sz="5000" spc="305" dirty="0"/>
              <a:t>Walk	</a:t>
            </a:r>
            <a:r>
              <a:rPr lang="en-US" sz="5000" spc="135" dirty="0"/>
              <a:t>L</a:t>
            </a:r>
            <a:r>
              <a:rPr lang="en-US" sz="5000" spc="135" dirty="0" smtClean="0"/>
              <a:t>ike a Scholar</a:t>
            </a:r>
            <a:endParaRPr sz="5000" dirty="0"/>
          </a:p>
        </p:txBody>
      </p:sp>
      <p:sp>
        <p:nvSpPr>
          <p:cNvPr id="4" name="object 4"/>
          <p:cNvSpPr txBox="1"/>
          <p:nvPr/>
        </p:nvSpPr>
        <p:spPr>
          <a:xfrm>
            <a:off x="917702" y="2093467"/>
            <a:ext cx="7925434" cy="1751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4345" indent="-461645">
              <a:lnSpc>
                <a:spcPct val="100000"/>
              </a:lnSpc>
              <a:buClr>
                <a:srgbClr val="FF0000"/>
              </a:buClr>
              <a:buFont typeface="Microsoft Sans Serif"/>
              <a:buChar char="•"/>
              <a:tabLst>
                <a:tab pos="474980" algn="l"/>
              </a:tabLst>
            </a:pPr>
            <a:r>
              <a:rPr sz="2800" b="1" spc="-5" dirty="0">
                <a:latin typeface="Arial"/>
                <a:cs typeface="Arial"/>
              </a:rPr>
              <a:t>Running can lead to injury, ALWAYS</a:t>
            </a:r>
            <a:r>
              <a:rPr sz="2800" b="1" spc="-3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walk</a:t>
            </a:r>
            <a:endParaRPr sz="2800" dirty="0">
              <a:latin typeface="Arial"/>
              <a:cs typeface="Arial"/>
            </a:endParaRPr>
          </a:p>
          <a:p>
            <a:pPr marL="474345" indent="-461645">
              <a:lnSpc>
                <a:spcPct val="100000"/>
              </a:lnSpc>
              <a:spcBef>
                <a:spcPts val="1850"/>
              </a:spcBef>
              <a:buClr>
                <a:srgbClr val="FF0000"/>
              </a:buClr>
              <a:buFont typeface="Microsoft Sans Serif"/>
              <a:buChar char="•"/>
              <a:tabLst>
                <a:tab pos="474980" algn="l"/>
              </a:tabLst>
            </a:pPr>
            <a:r>
              <a:rPr sz="2800" b="1" dirty="0">
                <a:latin typeface="Arial"/>
                <a:cs typeface="Arial"/>
              </a:rPr>
              <a:t>Walk with a purpose, get to next</a:t>
            </a:r>
            <a:r>
              <a:rPr sz="2800" b="1" spc="-6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destination</a:t>
            </a:r>
            <a:endParaRPr sz="2800" dirty="0">
              <a:latin typeface="Arial"/>
              <a:cs typeface="Arial"/>
            </a:endParaRPr>
          </a:p>
          <a:p>
            <a:pPr marL="474345" indent="-461645">
              <a:lnSpc>
                <a:spcPct val="100000"/>
              </a:lnSpc>
              <a:spcBef>
                <a:spcPts val="1850"/>
              </a:spcBef>
              <a:buClr>
                <a:srgbClr val="FF0000"/>
              </a:buClr>
              <a:buFont typeface="Microsoft Sans Serif"/>
              <a:buChar char="•"/>
              <a:tabLst>
                <a:tab pos="474980" algn="l"/>
              </a:tabLst>
            </a:pPr>
            <a:r>
              <a:rPr sz="2800" b="1" dirty="0">
                <a:latin typeface="Arial"/>
                <a:cs typeface="Arial"/>
              </a:rPr>
              <a:t>Encourage friends to get to class on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time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48400" y="4596400"/>
            <a:ext cx="1625345" cy="29032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054" y="4712398"/>
            <a:ext cx="1646063" cy="164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616" y="4268631"/>
            <a:ext cx="1137933" cy="1779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4747E-6 1.76471E-6 L -0.38889 0.008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4" y="4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404E-6 -1.50327E-6 L -0.49763 0.007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9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8605" y="839481"/>
            <a:ext cx="6794500" cy="1340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00455" marR="5080" indent="-1088390">
              <a:lnSpc>
                <a:spcPct val="100000"/>
              </a:lnSpc>
              <a:tabLst>
                <a:tab pos="1797685" algn="l"/>
                <a:tab pos="3675379" algn="l"/>
                <a:tab pos="5678170" algn="l"/>
              </a:tabLst>
            </a:pPr>
            <a:r>
              <a:rPr sz="4400" spc="235" dirty="0"/>
              <a:t>Ke</a:t>
            </a:r>
            <a:r>
              <a:rPr sz="4400" spc="-5" dirty="0"/>
              <a:t>ep</a:t>
            </a:r>
            <a:r>
              <a:rPr sz="4400" dirty="0"/>
              <a:t>	</a:t>
            </a:r>
            <a:r>
              <a:rPr sz="4400" spc="235" dirty="0"/>
              <a:t>H</a:t>
            </a:r>
            <a:r>
              <a:rPr sz="4400" spc="600" dirty="0"/>
              <a:t>a</a:t>
            </a:r>
            <a:r>
              <a:rPr sz="4400" spc="235" dirty="0"/>
              <a:t>nds</a:t>
            </a:r>
            <a:r>
              <a:rPr sz="4400" spc="-5" dirty="0"/>
              <a:t>,</a:t>
            </a:r>
            <a:r>
              <a:rPr sz="4400" spc="355" dirty="0"/>
              <a:t> F</a:t>
            </a:r>
            <a:r>
              <a:rPr sz="4400" spc="235" dirty="0"/>
              <a:t>ee</a:t>
            </a:r>
            <a:r>
              <a:rPr sz="4400" spc="-5" dirty="0"/>
              <a:t>t</a:t>
            </a:r>
            <a:r>
              <a:rPr sz="4400" dirty="0"/>
              <a:t>	</a:t>
            </a:r>
            <a:r>
              <a:rPr sz="4400" spc="355" dirty="0"/>
              <a:t>a</a:t>
            </a:r>
            <a:r>
              <a:rPr sz="4400" spc="235" dirty="0"/>
              <a:t>nd </a:t>
            </a:r>
            <a:r>
              <a:rPr sz="4400" i="1" spc="235" dirty="0"/>
              <a:t> </a:t>
            </a:r>
            <a:r>
              <a:rPr sz="4400" i="1" spc="185" dirty="0"/>
              <a:t>Objects	</a:t>
            </a:r>
            <a:r>
              <a:rPr sz="4400" i="1" spc="180" dirty="0"/>
              <a:t>to</a:t>
            </a:r>
            <a:r>
              <a:rPr sz="4400" i="1" spc="515" dirty="0"/>
              <a:t> </a:t>
            </a:r>
            <a:r>
              <a:rPr sz="4400" i="1" spc="240" dirty="0"/>
              <a:t>Self</a:t>
            </a:r>
            <a:endParaRPr sz="4400" dirty="0"/>
          </a:p>
        </p:txBody>
      </p:sp>
      <p:sp>
        <p:nvSpPr>
          <p:cNvPr id="3" name="object 3"/>
          <p:cNvSpPr/>
          <p:nvPr/>
        </p:nvSpPr>
        <p:spPr>
          <a:xfrm>
            <a:off x="1092513" y="4038600"/>
            <a:ext cx="2044445" cy="3000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0102" y="2488183"/>
            <a:ext cx="7520305" cy="276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4345" indent="-461645">
              <a:lnSpc>
                <a:spcPct val="100000"/>
              </a:lnSpc>
              <a:spcBef>
                <a:spcPts val="1275"/>
              </a:spcBef>
              <a:buClr>
                <a:srgbClr val="9ACC00"/>
              </a:buClr>
              <a:buFont typeface="Microsoft Sans Serif"/>
              <a:buChar char="•"/>
              <a:tabLst>
                <a:tab pos="474980" algn="l"/>
              </a:tabLst>
            </a:pPr>
            <a:r>
              <a:rPr lang="en-US" sz="2800" b="1" dirty="0" smtClean="0">
                <a:latin typeface="Arial"/>
                <a:cs typeface="Arial"/>
              </a:rPr>
              <a:t>Walking like a </a:t>
            </a:r>
            <a:r>
              <a:rPr lang="en-US" sz="2800" b="1" dirty="0" smtClean="0">
                <a:latin typeface="Arial"/>
                <a:cs typeface="Arial"/>
              </a:rPr>
              <a:t>scholar helps us </a:t>
            </a:r>
            <a:r>
              <a:rPr lang="en-US" sz="2800" b="1" dirty="0">
                <a:latin typeface="Arial"/>
                <a:cs typeface="Arial"/>
              </a:rPr>
              <a:t>r</a:t>
            </a:r>
            <a:r>
              <a:rPr sz="2800" b="1" dirty="0" smtClean="0">
                <a:latin typeface="Arial"/>
                <a:cs typeface="Arial"/>
              </a:rPr>
              <a:t>espect </a:t>
            </a:r>
            <a:r>
              <a:rPr sz="2800" b="1" dirty="0">
                <a:latin typeface="Arial"/>
                <a:cs typeface="Arial"/>
              </a:rPr>
              <a:t>everyone’s personal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space</a:t>
            </a:r>
            <a:endParaRPr sz="2800" dirty="0">
              <a:latin typeface="Arial"/>
              <a:cs typeface="Arial"/>
            </a:endParaRPr>
          </a:p>
          <a:p>
            <a:pPr marL="3369945" marR="5080" lvl="1" indent="-461645">
              <a:lnSpc>
                <a:spcPct val="95200"/>
              </a:lnSpc>
              <a:spcBef>
                <a:spcPts val="2085"/>
              </a:spcBef>
              <a:buClr>
                <a:srgbClr val="9ACC00"/>
              </a:buClr>
              <a:buFont typeface="Microsoft Sans Serif"/>
              <a:buChar char="•"/>
              <a:tabLst>
                <a:tab pos="3370579" algn="l"/>
              </a:tabLst>
            </a:pPr>
            <a:r>
              <a:rPr sz="2800" b="1" dirty="0">
                <a:latin typeface="Arial"/>
                <a:cs typeface="Arial"/>
              </a:rPr>
              <a:t>Keep your books and  backpacks close to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your  </a:t>
            </a:r>
            <a:r>
              <a:rPr sz="2800" b="1" spc="-5" dirty="0">
                <a:latin typeface="Arial"/>
                <a:cs typeface="Arial"/>
              </a:rPr>
              <a:t>body, so they will not  </a:t>
            </a:r>
            <a:r>
              <a:rPr lang="en-US" sz="2800" b="1" spc="-5" dirty="0" smtClean="0">
                <a:latin typeface="Arial"/>
                <a:cs typeface="Arial"/>
              </a:rPr>
              <a:t>bother or hurt</a:t>
            </a:r>
            <a:r>
              <a:rPr sz="2800" b="1" spc="-85" dirty="0" smtClean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others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900" y="5240818"/>
            <a:ext cx="3017782" cy="2475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13930" y="869961"/>
            <a:ext cx="5983605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95120" marR="5080" indent="-1583055">
              <a:lnSpc>
                <a:spcPct val="100000"/>
              </a:lnSpc>
              <a:tabLst>
                <a:tab pos="1812289" algn="l"/>
                <a:tab pos="3394710" algn="l"/>
                <a:tab pos="4573905" algn="l"/>
              </a:tabLst>
            </a:pPr>
            <a:r>
              <a:rPr lang="en-US" sz="4400" spc="355" dirty="0" smtClean="0"/>
              <a:t>Stay outside the yellow line</a:t>
            </a:r>
            <a:endParaRPr sz="4400" dirty="0"/>
          </a:p>
        </p:txBody>
      </p:sp>
      <p:sp>
        <p:nvSpPr>
          <p:cNvPr id="4" name="object 4"/>
          <p:cNvSpPr txBox="1"/>
          <p:nvPr/>
        </p:nvSpPr>
        <p:spPr>
          <a:xfrm>
            <a:off x="1070102" y="2488183"/>
            <a:ext cx="7307580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4345" marR="5080" indent="-461645">
              <a:lnSpc>
                <a:spcPts val="3200"/>
              </a:lnSpc>
              <a:buClr>
                <a:srgbClr val="9ACC00"/>
              </a:buClr>
              <a:buFont typeface="Microsoft Sans Serif"/>
              <a:buChar char="•"/>
              <a:tabLst>
                <a:tab pos="474980" algn="l"/>
              </a:tabLst>
            </a:pPr>
            <a:r>
              <a:rPr lang="en-US" sz="2800" b="1" spc="-5" dirty="0" smtClean="0">
                <a:latin typeface="Arial"/>
                <a:cs typeface="Arial"/>
              </a:rPr>
              <a:t>The yellow lines are there to keep you from being hit by doors.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1432" y="6477000"/>
            <a:ext cx="8991600" cy="2620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00"/>
          <a:stretch/>
        </p:blipFill>
        <p:spPr>
          <a:xfrm>
            <a:off x="425232" y="3485235"/>
            <a:ext cx="9144000" cy="213360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205637" y="4760669"/>
            <a:ext cx="1422145" cy="26427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519532" y="5339904"/>
            <a:ext cx="1800277" cy="1645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682" y="3632550"/>
            <a:ext cx="1115350" cy="1765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0"/>
          <a:stretch/>
        </p:blipFill>
        <p:spPr>
          <a:xfrm>
            <a:off x="457200" y="2895600"/>
            <a:ext cx="9144000" cy="40386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7686" y="793761"/>
            <a:ext cx="7503026" cy="995132"/>
          </a:xfrm>
          <a:prstGeom prst="rect">
            <a:avLst/>
          </a:prstGeom>
        </p:spPr>
        <p:txBody>
          <a:bodyPr vert="horz" wrap="square" lIns="0" tIns="71108" rIns="0" bIns="0" rtlCol="0">
            <a:spAutoFit/>
          </a:bodyPr>
          <a:lstStyle/>
          <a:p>
            <a:pPr marL="316865">
              <a:lnSpc>
                <a:spcPct val="100000"/>
              </a:lnSpc>
            </a:pPr>
            <a:r>
              <a:rPr spc="165">
                <a:solidFill>
                  <a:srgbClr val="0000FF"/>
                </a:solidFill>
              </a:rPr>
              <a:t>BE </a:t>
            </a:r>
            <a:r>
              <a:rPr spc="135" smtClean="0">
                <a:solidFill>
                  <a:srgbClr val="0000FF"/>
                </a:solidFill>
              </a:rPr>
              <a:t>RESPEC</a:t>
            </a:r>
            <a:r>
              <a:rPr spc="375" smtClean="0">
                <a:solidFill>
                  <a:srgbClr val="0000FF"/>
                </a:solidFill>
              </a:rPr>
              <a:t>TFUL</a:t>
            </a:r>
            <a:endParaRPr spc="375" dirty="0">
              <a:solidFill>
                <a:srgbClr val="0000FF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67400" y="3886200"/>
            <a:ext cx="2107945" cy="33284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86000" y="4654074"/>
            <a:ext cx="2866698" cy="2560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4" y="3200400"/>
            <a:ext cx="1649006" cy="2609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22502" y="2551429"/>
            <a:ext cx="7174230" cy="10797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lr>
                <a:srgbClr val="FF0000"/>
              </a:buClr>
              <a:buSzPct val="103571"/>
              <a:buFont typeface="Microsoft Sans Serif"/>
              <a:buChar char="•"/>
              <a:tabLst>
                <a:tab pos="355600" algn="l"/>
              </a:tabLst>
            </a:pPr>
            <a:r>
              <a:rPr lang="en-US" sz="2800" b="1" i="1" dirty="0" smtClean="0">
                <a:latin typeface="Arial"/>
                <a:cs typeface="Arial"/>
              </a:rPr>
              <a:t>Smile and nod only</a:t>
            </a:r>
            <a:endParaRPr sz="2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9"/>
              </a:spcBef>
              <a:buClr>
                <a:srgbClr val="FF0000"/>
              </a:buClr>
              <a:buSzPct val="103571"/>
              <a:buFont typeface="Microsoft Sans Serif"/>
              <a:buChar char="•"/>
              <a:tabLst>
                <a:tab pos="355600" algn="l"/>
              </a:tabLst>
            </a:pPr>
            <a:r>
              <a:rPr sz="2800" b="1" i="1" dirty="0">
                <a:latin typeface="Arial"/>
                <a:cs typeface="Arial"/>
              </a:rPr>
              <a:t>Go directly to your next</a:t>
            </a:r>
            <a:r>
              <a:rPr sz="2800" b="1" i="1" spc="-100" dirty="0">
                <a:latin typeface="Arial"/>
                <a:cs typeface="Arial"/>
              </a:rPr>
              <a:t> </a:t>
            </a:r>
            <a:r>
              <a:rPr sz="2800" b="1" i="1" dirty="0">
                <a:latin typeface="Arial"/>
                <a:cs typeface="Arial"/>
              </a:rPr>
              <a:t>location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65"/>
          <a:stretch/>
        </p:blipFill>
        <p:spPr>
          <a:xfrm>
            <a:off x="619220" y="3886199"/>
            <a:ext cx="8981979" cy="316377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224264" y="4285849"/>
            <a:ext cx="3885945" cy="2989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39148" y="793761"/>
            <a:ext cx="7441565" cy="1274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875" algn="ctr">
              <a:lnSpc>
                <a:spcPts val="5015"/>
              </a:lnSpc>
              <a:tabLst>
                <a:tab pos="1381760" algn="l"/>
                <a:tab pos="3244215" algn="l"/>
              </a:tabLst>
            </a:pPr>
            <a:r>
              <a:rPr lang="en-US" sz="4400" spc="240" dirty="0" smtClean="0">
                <a:solidFill>
                  <a:srgbClr val="0000FF"/>
                </a:solidFill>
              </a:rPr>
              <a:t>Keep the Halls Quiet</a:t>
            </a:r>
            <a:r>
              <a:rPr sz="4400" spc="-250" dirty="0" smtClean="0">
                <a:solidFill>
                  <a:srgbClr val="0000FF"/>
                </a:solidFill>
              </a:rPr>
              <a:t>–</a:t>
            </a:r>
            <a:endParaRPr sz="4400" dirty="0"/>
          </a:p>
          <a:p>
            <a:pPr algn="ctr">
              <a:lnSpc>
                <a:spcPts val="5015"/>
              </a:lnSpc>
              <a:tabLst>
                <a:tab pos="2186940" algn="l"/>
                <a:tab pos="2994025" algn="l"/>
                <a:tab pos="5398135" algn="l"/>
              </a:tabLst>
            </a:pPr>
            <a:r>
              <a:rPr lang="en-US" sz="4400" spc="229" dirty="0" smtClean="0">
                <a:solidFill>
                  <a:srgbClr val="0000FF"/>
                </a:solidFill>
              </a:rPr>
              <a:t>Do not</a:t>
            </a:r>
            <a:r>
              <a:rPr sz="4400" dirty="0">
                <a:solidFill>
                  <a:srgbClr val="0000FF"/>
                </a:solidFill>
              </a:rPr>
              <a:t>	</a:t>
            </a:r>
            <a:r>
              <a:rPr sz="4400" spc="110" dirty="0" smtClean="0">
                <a:solidFill>
                  <a:srgbClr val="0000FF"/>
                </a:solidFill>
              </a:rPr>
              <a:t>Disru</a:t>
            </a:r>
            <a:r>
              <a:rPr sz="4400" spc="-5" dirty="0" smtClean="0">
                <a:solidFill>
                  <a:srgbClr val="0000FF"/>
                </a:solidFill>
              </a:rPr>
              <a:t>pt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sz="4400" spc="355" dirty="0" smtClean="0">
                <a:solidFill>
                  <a:srgbClr val="0000FF"/>
                </a:solidFill>
              </a:rPr>
              <a:t>Oth</a:t>
            </a:r>
            <a:r>
              <a:rPr sz="4400" spc="350" dirty="0" smtClean="0">
                <a:solidFill>
                  <a:srgbClr val="0000FF"/>
                </a:solidFill>
              </a:rPr>
              <a:t>e</a:t>
            </a:r>
            <a:r>
              <a:rPr sz="4400" spc="110" dirty="0" smtClean="0">
                <a:solidFill>
                  <a:srgbClr val="0000FF"/>
                </a:solidFill>
              </a:rPr>
              <a:t>rs</a:t>
            </a:r>
            <a:endParaRPr sz="4400" dirty="0"/>
          </a:p>
        </p:txBody>
      </p:sp>
      <p:sp>
        <p:nvSpPr>
          <p:cNvPr id="6" name="object 6"/>
          <p:cNvSpPr/>
          <p:nvPr/>
        </p:nvSpPr>
        <p:spPr>
          <a:xfrm>
            <a:off x="6629400" y="4532838"/>
            <a:ext cx="1272286" cy="27424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964392" y="4021871"/>
            <a:ext cx="1243191" cy="99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1045" y="915655"/>
            <a:ext cx="5909310" cy="1347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53260" marR="5080" indent="-1941195">
              <a:lnSpc>
                <a:spcPct val="100000"/>
              </a:lnSpc>
              <a:tabLst>
                <a:tab pos="4373880" algn="l"/>
                <a:tab pos="5180965" algn="l"/>
              </a:tabLst>
            </a:pPr>
            <a:r>
              <a:rPr sz="4400" spc="110" dirty="0">
                <a:solidFill>
                  <a:srgbClr val="0000FF"/>
                </a:solidFill>
              </a:rPr>
              <a:t>W</a:t>
            </a:r>
            <a:r>
              <a:rPr sz="4400" spc="480" dirty="0">
                <a:solidFill>
                  <a:srgbClr val="0000FF"/>
                </a:solidFill>
              </a:rPr>
              <a:t>h</a:t>
            </a:r>
            <a:r>
              <a:rPr sz="4400" spc="355" dirty="0">
                <a:solidFill>
                  <a:srgbClr val="0000FF"/>
                </a:solidFill>
              </a:rPr>
              <a:t>e</a:t>
            </a:r>
            <a:r>
              <a:rPr sz="4400" spc="-5" dirty="0">
                <a:solidFill>
                  <a:srgbClr val="0000FF"/>
                </a:solidFill>
              </a:rPr>
              <a:t>n</a:t>
            </a:r>
            <a:r>
              <a:rPr sz="4400" spc="610" dirty="0">
                <a:solidFill>
                  <a:srgbClr val="0000FF"/>
                </a:solidFill>
              </a:rPr>
              <a:t> </a:t>
            </a:r>
            <a:r>
              <a:rPr sz="4400" spc="110" dirty="0">
                <a:solidFill>
                  <a:srgbClr val="0000FF"/>
                </a:solidFill>
              </a:rPr>
              <a:t>Sp</a:t>
            </a:r>
            <a:r>
              <a:rPr sz="4400" spc="605" dirty="0">
                <a:solidFill>
                  <a:srgbClr val="0000FF"/>
                </a:solidFill>
              </a:rPr>
              <a:t>o</a:t>
            </a:r>
            <a:r>
              <a:rPr sz="4400" spc="229" dirty="0">
                <a:solidFill>
                  <a:srgbClr val="0000FF"/>
                </a:solidFill>
              </a:rPr>
              <a:t>k</a:t>
            </a:r>
            <a:r>
              <a:rPr sz="4400" spc="600" dirty="0">
                <a:solidFill>
                  <a:srgbClr val="0000FF"/>
                </a:solidFill>
              </a:rPr>
              <a:t>e</a:t>
            </a:r>
            <a:r>
              <a:rPr sz="4400" spc="-5" dirty="0">
                <a:solidFill>
                  <a:srgbClr val="0000FF"/>
                </a:solidFill>
              </a:rPr>
              <a:t>n</a:t>
            </a:r>
            <a:r>
              <a:rPr sz="4400" dirty="0">
                <a:solidFill>
                  <a:srgbClr val="0000FF"/>
                </a:solidFill>
              </a:rPr>
              <a:t>	</a:t>
            </a:r>
            <a:r>
              <a:rPr sz="4400" spc="355" dirty="0">
                <a:solidFill>
                  <a:srgbClr val="0000FF"/>
                </a:solidFill>
              </a:rPr>
              <a:t>t</a:t>
            </a:r>
            <a:r>
              <a:rPr sz="4400" spc="-5" dirty="0">
                <a:solidFill>
                  <a:srgbClr val="0000FF"/>
                </a:solidFill>
              </a:rPr>
              <a:t>o</a:t>
            </a:r>
            <a:r>
              <a:rPr sz="4400" dirty="0">
                <a:solidFill>
                  <a:srgbClr val="0000FF"/>
                </a:solidFill>
              </a:rPr>
              <a:t>	</a:t>
            </a:r>
            <a:r>
              <a:rPr sz="4400" spc="235" dirty="0">
                <a:solidFill>
                  <a:srgbClr val="0000FF"/>
                </a:solidFill>
              </a:rPr>
              <a:t>by </a:t>
            </a:r>
            <a:r>
              <a:rPr sz="4400" i="1" spc="235" dirty="0">
                <a:solidFill>
                  <a:srgbClr val="0000FF"/>
                </a:solidFill>
              </a:rPr>
              <a:t> </a:t>
            </a:r>
            <a:r>
              <a:rPr sz="4400" i="1" spc="114" dirty="0">
                <a:solidFill>
                  <a:srgbClr val="0000FF"/>
                </a:solidFill>
              </a:rPr>
              <a:t>Adults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146302" y="2856229"/>
            <a:ext cx="4441190" cy="2487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4345" indent="-461645">
              <a:lnSpc>
                <a:spcPct val="100000"/>
              </a:lnSpc>
              <a:buClr>
                <a:srgbClr val="0000FF"/>
              </a:buClr>
              <a:buFont typeface="Microsoft Sans Serif"/>
              <a:buChar char="•"/>
              <a:tabLst>
                <a:tab pos="474980" algn="l"/>
              </a:tabLst>
            </a:pPr>
            <a:r>
              <a:rPr sz="2800" b="1" dirty="0">
                <a:latin typeface="Arial"/>
                <a:cs typeface="Arial"/>
              </a:rPr>
              <a:t>Stop, look &amp;</a:t>
            </a:r>
            <a:r>
              <a:rPr sz="2800" b="1" spc="-10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listen</a:t>
            </a:r>
            <a:endParaRPr sz="2800">
              <a:latin typeface="Arial"/>
              <a:cs typeface="Arial"/>
            </a:endParaRPr>
          </a:p>
          <a:p>
            <a:pPr marL="474345" indent="-461645">
              <a:lnSpc>
                <a:spcPct val="100000"/>
              </a:lnSpc>
              <a:spcBef>
                <a:spcPts val="675"/>
              </a:spcBef>
              <a:buClr>
                <a:srgbClr val="0000FF"/>
              </a:buClr>
              <a:buFont typeface="Microsoft Sans Serif"/>
              <a:buChar char="•"/>
              <a:tabLst>
                <a:tab pos="474980" algn="l"/>
              </a:tabLst>
            </a:pPr>
            <a:r>
              <a:rPr sz="2800" b="1" dirty="0">
                <a:latin typeface="Arial"/>
                <a:cs typeface="Arial"/>
              </a:rPr>
              <a:t>Be</a:t>
            </a:r>
            <a:r>
              <a:rPr sz="2800" b="1" spc="-9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polite</a:t>
            </a:r>
            <a:endParaRPr sz="2800">
              <a:latin typeface="Arial"/>
              <a:cs typeface="Arial"/>
            </a:endParaRPr>
          </a:p>
          <a:p>
            <a:pPr marL="474345" indent="-461645">
              <a:lnSpc>
                <a:spcPct val="100000"/>
              </a:lnSpc>
              <a:spcBef>
                <a:spcPts val="675"/>
              </a:spcBef>
              <a:buClr>
                <a:srgbClr val="0000FF"/>
              </a:buClr>
              <a:buFont typeface="Microsoft Sans Serif"/>
              <a:buChar char="•"/>
              <a:tabLst>
                <a:tab pos="474980" algn="l"/>
              </a:tabLst>
            </a:pPr>
            <a:r>
              <a:rPr sz="2800" b="1" spc="-5" dirty="0">
                <a:latin typeface="Arial"/>
                <a:cs typeface="Arial"/>
              </a:rPr>
              <a:t>Wait your turn to</a:t>
            </a:r>
            <a:r>
              <a:rPr sz="2800" b="1" spc="-4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speak</a:t>
            </a:r>
            <a:endParaRPr sz="2800">
              <a:latin typeface="Arial"/>
              <a:cs typeface="Arial"/>
            </a:endParaRPr>
          </a:p>
          <a:p>
            <a:pPr marL="474345" indent="-461645">
              <a:lnSpc>
                <a:spcPct val="100000"/>
              </a:lnSpc>
              <a:spcBef>
                <a:spcPts val="675"/>
              </a:spcBef>
              <a:buClr>
                <a:srgbClr val="0000FF"/>
              </a:buClr>
              <a:buFont typeface="Microsoft Sans Serif"/>
              <a:buChar char="•"/>
              <a:tabLst>
                <a:tab pos="474980" algn="l"/>
              </a:tabLst>
            </a:pPr>
            <a:r>
              <a:rPr sz="2800" b="1" dirty="0">
                <a:latin typeface="Arial"/>
                <a:cs typeface="Arial"/>
              </a:rPr>
              <a:t>Answer</a:t>
            </a:r>
            <a:r>
              <a:rPr sz="2800" b="1" spc="-9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questions</a:t>
            </a:r>
            <a:endParaRPr sz="2800">
              <a:latin typeface="Arial"/>
              <a:cs typeface="Arial"/>
            </a:endParaRPr>
          </a:p>
          <a:p>
            <a:pPr marL="474345" indent="-461645">
              <a:lnSpc>
                <a:spcPct val="100000"/>
              </a:lnSpc>
              <a:spcBef>
                <a:spcPts val="675"/>
              </a:spcBef>
              <a:buClr>
                <a:srgbClr val="0000FF"/>
              </a:buClr>
              <a:buFont typeface="Microsoft Sans Serif"/>
              <a:buChar char="•"/>
              <a:tabLst>
                <a:tab pos="474980" algn="l"/>
              </a:tabLst>
            </a:pPr>
            <a:r>
              <a:rPr sz="2800" b="1" dirty="0">
                <a:latin typeface="Arial"/>
                <a:cs typeface="Arial"/>
              </a:rPr>
              <a:t>Be</a:t>
            </a:r>
            <a:r>
              <a:rPr sz="2800" b="1" spc="-9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honest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93230" y="3947159"/>
            <a:ext cx="1777746" cy="3066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05400" y="4642865"/>
            <a:ext cx="1434845" cy="2378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587" y="3354785"/>
            <a:ext cx="1184748" cy="1184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04E-7 -1.43791E-6 C 4.0404E-7 0.03309 -0.02194 0.06005 -0.04845 0.06005 C -0.08002 0.06005 -0.09138 0.03003 -0.09612 0.01205 L -0.10101 -0.01205 C -0.1059 -0.03002 -0.1179 -0.06005 -0.15357 -0.06005 C -0.17614 -0.06005 -0.20186 -0.03309 -0.20186 -1.43791E-6 C -0.20186 0.03309 -0.17614 0.06005 -0.15357 0.06005 C -0.1179 0.06005 -0.1059 0.03003 -0.10101 0.01205 L -0.09612 -0.01205 C -0.09138 -0.03002 -0.08002 -0.06005 -0.04845 -0.06005 C -0.02194 -0.06005 4.0404E-7 -0.03309 4.0404E-7 -1.43791E-6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85"/>
          <a:stretch/>
        </p:blipFill>
        <p:spPr>
          <a:xfrm>
            <a:off x="457200" y="3733800"/>
            <a:ext cx="9108435" cy="3498558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3239" y="885963"/>
            <a:ext cx="7382509" cy="677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53490" algn="l"/>
              </a:tabLst>
            </a:pPr>
            <a:r>
              <a:rPr sz="4400" spc="200" dirty="0">
                <a:solidFill>
                  <a:srgbClr val="0000FF"/>
                </a:solidFill>
              </a:rPr>
              <a:t>Put	</a:t>
            </a:r>
            <a:r>
              <a:rPr sz="4400" spc="265" dirty="0">
                <a:solidFill>
                  <a:srgbClr val="0000FF"/>
                </a:solidFill>
              </a:rPr>
              <a:t>Trash </a:t>
            </a:r>
            <a:r>
              <a:rPr sz="4400" spc="114" dirty="0">
                <a:solidFill>
                  <a:srgbClr val="0000FF"/>
                </a:solidFill>
              </a:rPr>
              <a:t>in </a:t>
            </a:r>
            <a:r>
              <a:rPr sz="4400" spc="265" dirty="0">
                <a:solidFill>
                  <a:srgbClr val="0000FF"/>
                </a:solidFill>
              </a:rPr>
              <a:t>Trash</a:t>
            </a:r>
            <a:r>
              <a:rPr sz="4400" spc="765" dirty="0">
                <a:solidFill>
                  <a:srgbClr val="0000FF"/>
                </a:solidFill>
              </a:rPr>
              <a:t> </a:t>
            </a:r>
            <a:r>
              <a:rPr sz="4400" spc="240" dirty="0">
                <a:solidFill>
                  <a:srgbClr val="0000FF"/>
                </a:solidFill>
              </a:rPr>
              <a:t>Cans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679701" y="2246629"/>
            <a:ext cx="6287135" cy="1375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4345" indent="-461645">
              <a:lnSpc>
                <a:spcPct val="100000"/>
              </a:lnSpc>
              <a:buClr>
                <a:srgbClr val="9A00CC"/>
              </a:buClr>
              <a:buFont typeface="Microsoft Sans Serif"/>
              <a:buChar char="•"/>
              <a:tabLst>
                <a:tab pos="474980" algn="l"/>
              </a:tabLst>
            </a:pPr>
            <a:r>
              <a:rPr sz="2800" b="1" dirty="0">
                <a:latin typeface="Arial"/>
                <a:cs typeface="Arial"/>
              </a:rPr>
              <a:t>Clean-up after yourself and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others</a:t>
            </a:r>
            <a:endParaRPr sz="2800">
              <a:latin typeface="Arial"/>
              <a:cs typeface="Arial"/>
            </a:endParaRPr>
          </a:p>
          <a:p>
            <a:pPr marL="474345" marR="29209" indent="-461645">
              <a:lnSpc>
                <a:spcPct val="100000"/>
              </a:lnSpc>
              <a:spcBef>
                <a:spcPts val="675"/>
              </a:spcBef>
              <a:buClr>
                <a:srgbClr val="9A00CC"/>
              </a:buClr>
              <a:buFont typeface="Microsoft Sans Serif"/>
              <a:buChar char="•"/>
              <a:tabLst>
                <a:tab pos="474980" algn="l"/>
              </a:tabLst>
            </a:pPr>
            <a:r>
              <a:rPr sz="2800" b="1" dirty="0">
                <a:latin typeface="Arial"/>
                <a:cs typeface="Arial"/>
              </a:rPr>
              <a:t>Keep our campus free of litter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and  graffiti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8200" y="3920900"/>
            <a:ext cx="3784346" cy="2216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85165" y="5055078"/>
            <a:ext cx="3156965" cy="24650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Words>204</Words>
  <Application>Microsoft Office PowerPoint</Application>
  <PresentationFormat>Custom</PresentationFormat>
  <Paragraphs>48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Microsoft Sans Serif</vt:lpstr>
      <vt:lpstr>Office Theme</vt:lpstr>
      <vt:lpstr>PowerPoint Presentation</vt:lpstr>
      <vt:lpstr>BE SAFE</vt:lpstr>
      <vt:lpstr>Walk Like a Scholar</vt:lpstr>
      <vt:lpstr>Keep Hands, Feet and  Objects to Self</vt:lpstr>
      <vt:lpstr>Stay outside the yellow line</vt:lpstr>
      <vt:lpstr>BE RESPECTFUL</vt:lpstr>
      <vt:lpstr>Keep the Halls Quiet– Do not Disrupt Others</vt:lpstr>
      <vt:lpstr>When Spoken to by  Adults</vt:lpstr>
      <vt:lpstr>Put Trash in Trash Cans</vt:lpstr>
      <vt:lpstr>Practice Kindness</vt:lpstr>
      <vt:lpstr>BE RESPO NSIBLE</vt:lpstr>
      <vt:lpstr>When walking to/from locations on campus with  your class</vt:lpstr>
      <vt:lpstr>Stay on the sidewalks</vt:lpstr>
      <vt:lpstr>Keep Halls Clean</vt:lpstr>
      <vt:lpstr>IF YOU HAVE QUESTIONS  OR NEED HELP!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Hallway Expectations</dc:title>
  <dc:creator>suzyjohns</dc:creator>
  <cp:lastModifiedBy>Benjamin Ernest</cp:lastModifiedBy>
  <cp:revision>10</cp:revision>
  <dcterms:created xsi:type="dcterms:W3CDTF">2016-08-01T22:50:58Z</dcterms:created>
  <dcterms:modified xsi:type="dcterms:W3CDTF">2017-10-09T16:00:16Z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2011-11-15T00:00:00Z</vt:filetime>
  </property>
  <property fmtid="{D5CDD505-2E9C-101B-9397-08002B2CF9AE}" pid="3" name="Creator">
    <vt:lpwstr>PScript5.dll Version 5.2</vt:lpwstr>
  </property>
  <property fmtid="{D5CDD505-2E9C-101B-9397-08002B2CF9AE}" pid="4" name="LastSaved">
    <vt:filetime>2016-08-01T00:00:00Z</vt:filetime>
  </property>
</Properties>
</file>