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58" r:id="rId4"/>
    <p:sldId id="259" r:id="rId5"/>
    <p:sldId id="260" r:id="rId6"/>
    <p:sldId id="261" r:id="rId7"/>
    <p:sldId id="265" r:id="rId8"/>
    <p:sldId id="262" r:id="rId9"/>
    <p:sldId id="263" r:id="rId10"/>
    <p:sldId id="267" r:id="rId11"/>
    <p:sldId id="268" r:id="rId12"/>
    <p:sldId id="269" r:id="rId13"/>
    <p:sldId id="270" r:id="rId14"/>
    <p:sldId id="264" r:id="rId15"/>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72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sz="quarter" idx="1"/>
          </p:nvPr>
        </p:nvSpPr>
        <p:spPr>
          <a:xfrm>
            <a:off x="5265907" y="0"/>
            <a:ext cx="4029027" cy="350807"/>
          </a:xfrm>
          <a:prstGeom prst="rect">
            <a:avLst/>
          </a:prstGeom>
        </p:spPr>
        <p:txBody>
          <a:bodyPr vert="horz" lIns="83622" tIns="41811" rIns="83622" bIns="41811" rtlCol="0"/>
          <a:lstStyle>
            <a:lvl1pPr algn="r">
              <a:defRPr sz="1100"/>
            </a:lvl1pPr>
          </a:lstStyle>
          <a:p>
            <a:fld id="{F57CCD55-3D71-44D3-9FDE-454EB2DF2E3E}" type="datetimeFigureOut">
              <a:rPr lang="en-US" smtClean="0"/>
              <a:t>2/8/2017</a:t>
            </a:fld>
            <a:endParaRPr lang="en-US"/>
          </a:p>
        </p:txBody>
      </p:sp>
      <p:sp>
        <p:nvSpPr>
          <p:cNvPr id="4" name="Footer Placeholder 3"/>
          <p:cNvSpPr>
            <a:spLocks noGrp="1"/>
          </p:cNvSpPr>
          <p:nvPr>
            <p:ph type="ftr" sz="quarter" idx="2"/>
          </p:nvPr>
        </p:nvSpPr>
        <p:spPr>
          <a:xfrm>
            <a:off x="0" y="6659594"/>
            <a:ext cx="4029027" cy="350806"/>
          </a:xfrm>
          <a:prstGeom prst="rect">
            <a:avLst/>
          </a:prstGeom>
        </p:spPr>
        <p:txBody>
          <a:bodyPr vert="horz" lIns="83622" tIns="41811" rIns="83622" bIns="41811" rtlCol="0" anchor="b"/>
          <a:lstStyle>
            <a:lvl1pPr algn="l">
              <a:defRPr sz="1100"/>
            </a:lvl1pPr>
          </a:lstStyle>
          <a:p>
            <a:endParaRPr lang="en-US"/>
          </a:p>
        </p:txBody>
      </p:sp>
      <p:sp>
        <p:nvSpPr>
          <p:cNvPr id="5" name="Slide Number Placeholder 4"/>
          <p:cNvSpPr>
            <a:spLocks noGrp="1"/>
          </p:cNvSpPr>
          <p:nvPr>
            <p:ph type="sldNum" sz="quarter" idx="3"/>
          </p:nvPr>
        </p:nvSpPr>
        <p:spPr>
          <a:xfrm>
            <a:off x="5265907" y="6659594"/>
            <a:ext cx="4029027" cy="350806"/>
          </a:xfrm>
          <a:prstGeom prst="rect">
            <a:avLst/>
          </a:prstGeom>
        </p:spPr>
        <p:txBody>
          <a:bodyPr vert="horz" lIns="83622" tIns="41811" rIns="83622" bIns="41811" rtlCol="0" anchor="b"/>
          <a:lstStyle>
            <a:lvl1pPr algn="r">
              <a:defRPr sz="1100"/>
            </a:lvl1pPr>
          </a:lstStyle>
          <a:p>
            <a:fld id="{0EE25876-94D2-4D59-8769-4591DE5BE229}" type="slidenum">
              <a:rPr lang="en-US" smtClean="0"/>
              <a:t>‹#›</a:t>
            </a:fld>
            <a:endParaRPr lang="en-US"/>
          </a:p>
        </p:txBody>
      </p:sp>
    </p:spTree>
    <p:extLst>
      <p:ext uri="{BB962C8B-B14F-4D97-AF65-F5344CB8AC3E}">
        <p14:creationId xmlns:p14="http://schemas.microsoft.com/office/powerpoint/2010/main" val="33984850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1">
                <a:solidFill>
                  <a:srgbClr val="3333F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1">
                <a:solidFill>
                  <a:srgbClr val="3333FF"/>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1">
                <a:solidFill>
                  <a:srgbClr val="3333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82305" y="883399"/>
            <a:ext cx="8093788" cy="1040130"/>
          </a:xfrm>
          <a:prstGeom prst="rect">
            <a:avLst/>
          </a:prstGeom>
        </p:spPr>
        <p:txBody>
          <a:bodyPr wrap="square" lIns="0" tIns="0" rIns="0" bIns="0">
            <a:spAutoFit/>
          </a:bodyPr>
          <a:lstStyle>
            <a:lvl1pPr>
              <a:defRPr sz="4000" b="1" i="1">
                <a:solidFill>
                  <a:srgbClr val="3333FF"/>
                </a:solidFill>
                <a:latin typeface="Arial"/>
                <a:cs typeface="Arial"/>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2/8/2017</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8862" y="861583"/>
            <a:ext cx="4978400" cy="1372235"/>
          </a:xfrm>
          <a:prstGeom prst="rect">
            <a:avLst/>
          </a:prstGeom>
        </p:spPr>
        <p:txBody>
          <a:bodyPr vert="horz" wrap="square" lIns="0" tIns="0" rIns="0" bIns="0" rtlCol="0">
            <a:spAutoFit/>
          </a:bodyPr>
          <a:lstStyle/>
          <a:p>
            <a:pPr marL="12700" marR="5080" indent="342900">
              <a:lnSpc>
                <a:spcPts val="5380"/>
              </a:lnSpc>
            </a:pPr>
            <a:r>
              <a:rPr sz="5400" spc="295" dirty="0"/>
              <a:t>Dress </a:t>
            </a:r>
            <a:r>
              <a:rPr sz="5400" spc="260" dirty="0"/>
              <a:t>Code  </a:t>
            </a:r>
            <a:r>
              <a:rPr sz="5400" i="1" spc="315" dirty="0" smtClean="0"/>
              <a:t>Expectat</a:t>
            </a:r>
            <a:r>
              <a:rPr sz="5400" i="1" spc="295" dirty="0" smtClean="0"/>
              <a:t>ions</a:t>
            </a:r>
            <a:endParaRPr sz="5400" dirty="0"/>
          </a:p>
        </p:txBody>
      </p:sp>
      <p:sp>
        <p:nvSpPr>
          <p:cNvPr id="3" name="object 3"/>
          <p:cNvSpPr/>
          <p:nvPr/>
        </p:nvSpPr>
        <p:spPr>
          <a:xfrm>
            <a:off x="3124200" y="3826764"/>
            <a:ext cx="1422145" cy="32087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60085" y="3867869"/>
            <a:ext cx="1574800" cy="32187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2979" y="3854577"/>
            <a:ext cx="1902115" cy="32295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07757" y="3825663"/>
            <a:ext cx="1892046" cy="319129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751233"/>
            <a:ext cx="7772400" cy="525785"/>
          </a:xfrm>
          <a:prstGeom prst="rect">
            <a:avLst/>
          </a:prstGeom>
        </p:spPr>
        <p:txBody>
          <a:bodyPr vert="horz" wrap="square" lIns="0" tIns="0" rIns="0" bIns="0" rtlCol="0">
            <a:spAutoFit/>
          </a:bodyPr>
          <a:lstStyle/>
          <a:p>
            <a:pPr marL="957580" marR="5080" indent="-902969">
              <a:lnSpc>
                <a:spcPts val="4070"/>
              </a:lnSpc>
              <a:tabLst>
                <a:tab pos="1662430" algn="l"/>
                <a:tab pos="6021705" algn="l"/>
                <a:tab pos="6924040" algn="l"/>
              </a:tabLst>
            </a:pPr>
            <a:r>
              <a:rPr lang="en-US" spc="330" dirty="0" smtClean="0"/>
              <a:t>Hair bows and Headbands</a:t>
            </a:r>
            <a:endParaRPr i="1" spc="270" dirty="0"/>
          </a:p>
        </p:txBody>
      </p:sp>
      <p:sp>
        <p:nvSpPr>
          <p:cNvPr id="5" name="object 5"/>
          <p:cNvSpPr txBox="1"/>
          <p:nvPr/>
        </p:nvSpPr>
        <p:spPr>
          <a:xfrm>
            <a:off x="6553200" y="1698812"/>
            <a:ext cx="2498725" cy="4062651"/>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Checklist:</a:t>
            </a:r>
          </a:p>
          <a:p>
            <a:pPr marL="12700">
              <a:lnSpc>
                <a:spcPct val="100000"/>
              </a:lnSpc>
            </a:pPr>
            <a:endParaRPr lang="en-US" sz="2400" b="1" i="1" spc="114" dirty="0">
              <a:solidFill>
                <a:srgbClr val="A50021"/>
              </a:solidFill>
              <a:latin typeface="Arial"/>
              <a:cs typeface="Arial"/>
            </a:endParaRPr>
          </a:p>
          <a:p>
            <a:pPr marL="12700">
              <a:lnSpc>
                <a:spcPct val="100000"/>
              </a:lnSpc>
            </a:pPr>
            <a:r>
              <a:rPr lang="en-US" sz="2400" b="1" spc="114" dirty="0" smtClean="0">
                <a:solidFill>
                  <a:srgbClr val="A50021"/>
                </a:solidFill>
                <a:latin typeface="Arial"/>
                <a:cs typeface="Arial"/>
              </a:rPr>
              <a:t>Hair bows and headbands may be worn IF</a:t>
            </a:r>
          </a:p>
          <a:p>
            <a:pPr marL="12700">
              <a:lnSpc>
                <a:spcPct val="100000"/>
              </a:lnSpc>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They do not distract from the learning environment</a:t>
            </a:r>
          </a:p>
          <a:p>
            <a:pPr marL="12700">
              <a:lnSpc>
                <a:spcPct val="100000"/>
              </a:lnSpc>
            </a:pPr>
            <a:endParaRPr lang="en-US" sz="2400" b="1" i="1" spc="114" dirty="0">
              <a:solidFill>
                <a:srgbClr val="A50021"/>
              </a:solidFill>
              <a:latin typeface="Arial"/>
              <a:cs typeface="Arial"/>
            </a:endParaRPr>
          </a:p>
        </p:txBody>
      </p:sp>
      <p:sp>
        <p:nvSpPr>
          <p:cNvPr id="6" name="object 6"/>
          <p:cNvSpPr txBox="1"/>
          <p:nvPr/>
        </p:nvSpPr>
        <p:spPr>
          <a:xfrm>
            <a:off x="2612176" y="1829697"/>
            <a:ext cx="1744980" cy="375920"/>
          </a:xfrm>
          <a:prstGeom prst="rect">
            <a:avLst/>
          </a:prstGeom>
        </p:spPr>
        <p:txBody>
          <a:bodyPr vert="horz" wrap="square" lIns="0" tIns="0" rIns="0" bIns="0" rtlCol="0">
            <a:spAutoFit/>
          </a:bodyPr>
          <a:lstStyle/>
          <a:p>
            <a:pPr marL="12700">
              <a:lnSpc>
                <a:spcPct val="100000"/>
              </a:lnSpc>
            </a:pPr>
            <a:r>
              <a:rPr sz="2400" b="1" i="1" spc="110" dirty="0" smtClean="0">
                <a:solidFill>
                  <a:srgbClr val="008000"/>
                </a:solidFill>
                <a:latin typeface="Arial"/>
                <a:cs typeface="Arial"/>
              </a:rPr>
              <a:t>Exam</a:t>
            </a:r>
            <a:r>
              <a:rPr sz="2400" b="1" i="1" spc="114" dirty="0" smtClean="0">
                <a:solidFill>
                  <a:srgbClr val="008000"/>
                </a:solidFill>
                <a:latin typeface="Arial"/>
                <a:cs typeface="Arial"/>
              </a:rPr>
              <a:t>ple:</a:t>
            </a:r>
            <a:endParaRPr sz="2400" dirty="0">
              <a:latin typeface="Arial"/>
              <a:cs typeface="Arial"/>
            </a:endParaRPr>
          </a:p>
        </p:txBody>
      </p:sp>
      <p:pic>
        <p:nvPicPr>
          <p:cNvPr id="11" name="Picture 10"/>
          <p:cNvPicPr>
            <a:picLocks noChangeAspect="1"/>
          </p:cNvPicPr>
          <p:nvPr/>
        </p:nvPicPr>
        <p:blipFill>
          <a:blip r:embed="rId2"/>
          <a:stretch>
            <a:fillRect/>
          </a:stretch>
        </p:blipFill>
        <p:spPr>
          <a:xfrm>
            <a:off x="268084" y="2514600"/>
            <a:ext cx="4976773" cy="4320783"/>
          </a:xfrm>
          <a:prstGeom prst="rect">
            <a:avLst/>
          </a:prstGeom>
        </p:spPr>
      </p:pic>
      <p:pic>
        <p:nvPicPr>
          <p:cNvPr id="7170" name="Picture 2" descr="Image result for hair bow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l="28445" t="13523" b="22477"/>
          <a:stretch/>
        </p:blipFill>
        <p:spPr bwMode="auto">
          <a:xfrm>
            <a:off x="3354470" y="2546387"/>
            <a:ext cx="1002686" cy="89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9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7770" y="914400"/>
            <a:ext cx="6477000" cy="553998"/>
          </a:xfrm>
          <a:prstGeom prst="rect">
            <a:avLst/>
          </a:prstGeom>
        </p:spPr>
        <p:txBody>
          <a:bodyPr vert="horz" wrap="square" lIns="0" tIns="0" rIns="0" bIns="0" rtlCol="0">
            <a:spAutoFit/>
          </a:bodyPr>
          <a:lstStyle/>
          <a:p>
            <a:pPr marL="12700">
              <a:lnSpc>
                <a:spcPct val="100000"/>
              </a:lnSpc>
              <a:tabLst>
                <a:tab pos="1819275" algn="l"/>
                <a:tab pos="4387850" algn="l"/>
                <a:tab pos="4994910" algn="l"/>
              </a:tabLst>
            </a:pPr>
            <a:r>
              <a:rPr lang="en-US" sz="3600" spc="220" dirty="0" smtClean="0"/>
              <a:t>Sweatshirts and Sweaters</a:t>
            </a:r>
            <a:endParaRPr sz="3600" spc="180" dirty="0"/>
          </a:p>
        </p:txBody>
      </p:sp>
      <p:sp>
        <p:nvSpPr>
          <p:cNvPr id="3" name="object 3"/>
          <p:cNvSpPr txBox="1"/>
          <p:nvPr/>
        </p:nvSpPr>
        <p:spPr>
          <a:xfrm>
            <a:off x="4114800" y="2465832"/>
            <a:ext cx="4839207" cy="3323987"/>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 List for the classroom:</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Solid color</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Only DMCS school designs </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12700">
              <a:lnSpc>
                <a:spcPct val="100000"/>
              </a:lnSpc>
            </a:pPr>
            <a:endParaRPr lang="en-US" sz="2400" b="1" i="1" spc="114" dirty="0" smtClean="0">
              <a:solidFill>
                <a:srgbClr val="A50021"/>
              </a:solidFill>
              <a:latin typeface="Arial"/>
              <a:cs typeface="Arial"/>
            </a:endParaRPr>
          </a:p>
        </p:txBody>
      </p:sp>
      <p:sp>
        <p:nvSpPr>
          <p:cNvPr id="4" name="object 4"/>
          <p:cNvSpPr txBox="1"/>
          <p:nvPr/>
        </p:nvSpPr>
        <p:spPr>
          <a:xfrm>
            <a:off x="1722375" y="2465832"/>
            <a:ext cx="1744980" cy="375920"/>
          </a:xfrm>
          <a:prstGeom prst="rect">
            <a:avLst/>
          </a:prstGeom>
        </p:spPr>
        <p:txBody>
          <a:bodyPr vert="horz" wrap="square" lIns="0" tIns="0" rIns="0" bIns="0" rtlCol="0">
            <a:spAutoFit/>
          </a:bodyPr>
          <a:lstStyle/>
          <a:p>
            <a:pPr marL="12700">
              <a:lnSpc>
                <a:spcPct val="100000"/>
              </a:lnSpc>
            </a:pPr>
            <a:r>
              <a:rPr sz="2400" b="1" i="1" spc="110" dirty="0" smtClean="0">
                <a:solidFill>
                  <a:srgbClr val="008000"/>
                </a:solidFill>
                <a:latin typeface="Arial"/>
                <a:cs typeface="Arial"/>
              </a:rPr>
              <a:t>Exam</a:t>
            </a:r>
            <a:r>
              <a:rPr sz="2400" b="1" i="1" spc="114" dirty="0" smtClean="0">
                <a:solidFill>
                  <a:srgbClr val="008000"/>
                </a:solidFill>
                <a:latin typeface="Arial"/>
                <a:cs typeface="Arial"/>
              </a:rPr>
              <a:t>ple:</a:t>
            </a:r>
            <a:endParaRPr sz="2400" dirty="0">
              <a:latin typeface="Arial"/>
              <a:cs typeface="Arial"/>
            </a:endParaRPr>
          </a:p>
        </p:txBody>
      </p:sp>
      <p:sp>
        <p:nvSpPr>
          <p:cNvPr id="5" name="AutoShape 2" descr="Image result for solid blue sweatshi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43076" y="3276600"/>
            <a:ext cx="3276600" cy="3276600"/>
          </a:xfrm>
          <a:prstGeom prst="rect">
            <a:avLst/>
          </a:prstGeom>
        </p:spPr>
      </p:pic>
    </p:spTree>
    <p:extLst>
      <p:ext uri="{BB962C8B-B14F-4D97-AF65-F5344CB8AC3E}">
        <p14:creationId xmlns:p14="http://schemas.microsoft.com/office/powerpoint/2010/main" val="3660239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7770" y="914400"/>
            <a:ext cx="6477000" cy="553998"/>
          </a:xfrm>
          <a:prstGeom prst="rect">
            <a:avLst/>
          </a:prstGeom>
        </p:spPr>
        <p:txBody>
          <a:bodyPr vert="horz" wrap="square" lIns="0" tIns="0" rIns="0" bIns="0" rtlCol="0">
            <a:spAutoFit/>
          </a:bodyPr>
          <a:lstStyle/>
          <a:p>
            <a:pPr marL="12700">
              <a:lnSpc>
                <a:spcPct val="100000"/>
              </a:lnSpc>
              <a:tabLst>
                <a:tab pos="1819275" algn="l"/>
                <a:tab pos="4387850" algn="l"/>
                <a:tab pos="4994910" algn="l"/>
              </a:tabLst>
            </a:pPr>
            <a:r>
              <a:rPr lang="en-US" sz="3600" spc="220" dirty="0" smtClean="0"/>
              <a:t>Jackets and Backpacks</a:t>
            </a:r>
            <a:endParaRPr sz="3600" spc="180" dirty="0"/>
          </a:p>
        </p:txBody>
      </p:sp>
      <p:sp>
        <p:nvSpPr>
          <p:cNvPr id="3" name="object 3"/>
          <p:cNvSpPr txBox="1"/>
          <p:nvPr/>
        </p:nvSpPr>
        <p:spPr>
          <a:xfrm>
            <a:off x="4655733" y="1791812"/>
            <a:ext cx="4839207" cy="4431983"/>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Checklist:</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May be any style or color &amp; are considered outerwear.</a:t>
            </a: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Jackets and backpacks must be stored in their place in the classroom</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12700">
              <a:lnSpc>
                <a:spcPct val="100000"/>
              </a:lnSpc>
            </a:pPr>
            <a:endParaRPr lang="en-US" sz="2400" b="1" i="1" spc="114" dirty="0" smtClean="0">
              <a:solidFill>
                <a:srgbClr val="A50021"/>
              </a:solidFill>
              <a:latin typeface="Arial"/>
              <a:cs typeface="Arial"/>
            </a:endParaRPr>
          </a:p>
        </p:txBody>
      </p:sp>
      <p:sp>
        <p:nvSpPr>
          <p:cNvPr id="4" name="object 4"/>
          <p:cNvSpPr txBox="1"/>
          <p:nvPr/>
        </p:nvSpPr>
        <p:spPr>
          <a:xfrm>
            <a:off x="1408082" y="1769400"/>
            <a:ext cx="1744980" cy="375920"/>
          </a:xfrm>
          <a:prstGeom prst="rect">
            <a:avLst/>
          </a:prstGeom>
        </p:spPr>
        <p:txBody>
          <a:bodyPr vert="horz" wrap="square" lIns="0" tIns="0" rIns="0" bIns="0" rtlCol="0">
            <a:spAutoFit/>
          </a:bodyPr>
          <a:lstStyle/>
          <a:p>
            <a:pPr marL="12700">
              <a:lnSpc>
                <a:spcPct val="100000"/>
              </a:lnSpc>
            </a:pPr>
            <a:r>
              <a:rPr sz="2400" b="1" i="1" spc="110" dirty="0" smtClean="0">
                <a:solidFill>
                  <a:srgbClr val="008000"/>
                </a:solidFill>
                <a:latin typeface="Arial"/>
                <a:cs typeface="Arial"/>
              </a:rPr>
              <a:t>Exam</a:t>
            </a:r>
            <a:r>
              <a:rPr sz="2400" b="1" i="1" spc="114" dirty="0" smtClean="0">
                <a:solidFill>
                  <a:srgbClr val="008000"/>
                </a:solidFill>
                <a:latin typeface="Arial"/>
                <a:cs typeface="Arial"/>
              </a:rPr>
              <a:t>ple</a:t>
            </a:r>
            <a:r>
              <a:rPr lang="en-US" sz="2400" b="1" i="1" spc="114" dirty="0" smtClean="0">
                <a:solidFill>
                  <a:srgbClr val="008000"/>
                </a:solidFill>
                <a:latin typeface="Arial"/>
                <a:cs typeface="Arial"/>
              </a:rPr>
              <a:t>s</a:t>
            </a:r>
            <a:r>
              <a:rPr sz="2400" b="1" i="1" spc="114" dirty="0" smtClean="0">
                <a:solidFill>
                  <a:srgbClr val="008000"/>
                </a:solidFill>
                <a:latin typeface="Arial"/>
                <a:cs typeface="Arial"/>
              </a:rPr>
              <a:t>:</a:t>
            </a:r>
            <a:endParaRPr sz="2400" dirty="0">
              <a:latin typeface="Arial"/>
              <a:cs typeface="Arial"/>
            </a:endParaRPr>
          </a:p>
        </p:txBody>
      </p:sp>
      <p:sp>
        <p:nvSpPr>
          <p:cNvPr id="5" name="AutoShape 2" descr="Image result for solid blue sweatshi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Jack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1242453" y="2354305"/>
            <a:ext cx="1950633" cy="1950633"/>
          </a:xfrm>
          <a:prstGeom prst="rect">
            <a:avLst/>
          </a:prstGeom>
        </p:spPr>
      </p:pic>
      <p:sp>
        <p:nvSpPr>
          <p:cNvPr id="9" name="AutoShape 4" descr="Image result for Jack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Jacke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891304" y="4281585"/>
            <a:ext cx="1714500" cy="2676525"/>
          </a:xfrm>
          <a:prstGeom prst="rect">
            <a:avLst/>
          </a:prstGeom>
        </p:spPr>
      </p:pic>
      <p:pic>
        <p:nvPicPr>
          <p:cNvPr id="9224" name="Picture 8" descr="http://images.jansport.com/is/image/JanSport/TYP7_9ZG_front?$236x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727" y="4281585"/>
            <a:ext cx="1770871" cy="20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1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305" y="883399"/>
            <a:ext cx="8093788" cy="615553"/>
          </a:xfrm>
        </p:spPr>
        <p:txBody>
          <a:bodyPr/>
          <a:lstStyle/>
          <a:p>
            <a:r>
              <a:rPr lang="en-US" dirty="0" smtClean="0"/>
              <a:t>Exceptions and Fine Print:</a:t>
            </a:r>
            <a:endParaRPr lang="en-US" dirty="0"/>
          </a:p>
        </p:txBody>
      </p:sp>
      <p:sp>
        <p:nvSpPr>
          <p:cNvPr id="3" name="Content Placeholder 2"/>
          <p:cNvSpPr>
            <a:spLocks noGrp="1"/>
          </p:cNvSpPr>
          <p:nvPr>
            <p:ph sz="half" idx="2"/>
          </p:nvPr>
        </p:nvSpPr>
        <p:spPr>
          <a:xfrm>
            <a:off x="502920" y="1787652"/>
            <a:ext cx="4375404" cy="4708981"/>
          </a:xfrm>
        </p:spPr>
        <p:txBody>
          <a:bodyPr/>
          <a:lstStyle/>
          <a:p>
            <a:pPr marL="285750" indent="-285750">
              <a:buFont typeface="Arial" panose="020B0604020202020204" pitchFamily="34" charset="0"/>
              <a:buChar char="•"/>
            </a:pPr>
            <a:r>
              <a:rPr lang="en-US" dirty="0" smtClean="0"/>
              <a:t>As indicated by IEP, the school will modify the dress code as medically warranted.</a:t>
            </a:r>
          </a:p>
          <a:p>
            <a:pPr marL="285750" indent="-285750">
              <a:buFont typeface="Arial" panose="020B0604020202020204" pitchFamily="34" charset="0"/>
              <a:buChar char="•"/>
            </a:pPr>
            <a:r>
              <a:rPr lang="en-US" dirty="0" smtClean="0"/>
              <a:t>On Friday students are allowed to wear either clothing that is in accordance with the dress code or the official school spirit shirt with jeans, hemmed jeans, shorts, a jean skirt or </a:t>
            </a:r>
            <a:r>
              <a:rPr lang="en-US" dirty="0" err="1" smtClean="0"/>
              <a:t>skort</a:t>
            </a:r>
            <a:r>
              <a:rPr lang="en-US" dirty="0" smtClean="0"/>
              <a:t>.  Monday through Thursday, unless otherwise specified, students must wear clothing in accordance with the criteria outlined above.</a:t>
            </a:r>
          </a:p>
          <a:p>
            <a:pPr marL="285750" indent="-285750">
              <a:buFont typeface="Arial" panose="020B0604020202020204" pitchFamily="34" charset="0"/>
              <a:buChar char="•"/>
            </a:pPr>
            <a:r>
              <a:rPr lang="en-US" dirty="0" smtClean="0"/>
              <a:t>Please note that Friday is not a “free dress” day and children may not come to school in attire other than that noted above.  There will be several “free dress” or themed dress days throughout the year, coinciding with holidays or other school events and parents will be notified of those days in advance.</a:t>
            </a:r>
          </a:p>
        </p:txBody>
      </p:sp>
      <p:sp>
        <p:nvSpPr>
          <p:cNvPr id="4" name="Content Placeholder 3"/>
          <p:cNvSpPr>
            <a:spLocks noGrp="1"/>
          </p:cNvSpPr>
          <p:nvPr>
            <p:ph sz="half" idx="3"/>
          </p:nvPr>
        </p:nvSpPr>
        <p:spPr>
          <a:xfrm>
            <a:off x="5180076" y="1787652"/>
            <a:ext cx="4375404" cy="4431983"/>
          </a:xfrm>
        </p:spPr>
        <p:txBody>
          <a:bodyPr/>
          <a:lstStyle/>
          <a:p>
            <a:pPr marL="285750" indent="-285750">
              <a:buFont typeface="Arial" panose="020B0604020202020204" pitchFamily="34" charset="0"/>
              <a:buChar char="•"/>
            </a:pPr>
            <a:r>
              <a:rPr lang="en-US" dirty="0"/>
              <a:t>Frequent violators of the dress code will be asked to attend another school rather than continue to violate the DMCS dress code</a:t>
            </a:r>
            <a:r>
              <a:rPr lang="en-US" dirty="0" smtClean="0"/>
              <a:t>.</a:t>
            </a:r>
          </a:p>
          <a:p>
            <a:pPr marL="285750" indent="-285750">
              <a:buFont typeface="Arial" panose="020B0604020202020204" pitchFamily="34" charset="0"/>
              <a:buChar char="•"/>
            </a:pPr>
            <a:r>
              <a:rPr lang="en-US" dirty="0" smtClean="0"/>
              <a:t>In addition, school staff may call parents if a child comes to school dressed inappropriately and ask that the parent bring a different set of clothes for the student.</a:t>
            </a:r>
          </a:p>
          <a:p>
            <a:pPr marL="285750" indent="-285750">
              <a:buFont typeface="Arial" panose="020B0604020202020204" pitchFamily="34" charset="0"/>
              <a:buChar char="•"/>
            </a:pPr>
            <a:r>
              <a:rPr lang="en-US" dirty="0" smtClean="0"/>
              <a:t>Throughout the year, for various reasons, we have found that many children from all grade levels have needed a change of clothes.  We recommend you supply an extra set that can be stored in the classroom should it be needed.</a:t>
            </a:r>
          </a:p>
          <a:p>
            <a:endParaRPr lang="en-US" dirty="0"/>
          </a:p>
          <a:p>
            <a:endParaRPr lang="en-US" dirty="0"/>
          </a:p>
        </p:txBody>
      </p:sp>
    </p:spTree>
    <p:extLst>
      <p:ext uri="{BB962C8B-B14F-4D97-AF65-F5344CB8AC3E}">
        <p14:creationId xmlns:p14="http://schemas.microsoft.com/office/powerpoint/2010/main" val="255563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7299" y="928801"/>
            <a:ext cx="4674870" cy="1242060"/>
          </a:xfrm>
          <a:prstGeom prst="rect">
            <a:avLst/>
          </a:prstGeom>
        </p:spPr>
        <p:txBody>
          <a:bodyPr vert="horz" wrap="square" lIns="0" tIns="0" rIns="0" bIns="0" rtlCol="0">
            <a:spAutoFit/>
          </a:bodyPr>
          <a:lstStyle/>
          <a:p>
            <a:pPr marL="12700" marR="5080" indent="228600">
              <a:lnSpc>
                <a:spcPct val="75100"/>
              </a:lnSpc>
            </a:pPr>
            <a:r>
              <a:rPr sz="5400" spc="300" dirty="0"/>
              <a:t>Let’s </a:t>
            </a:r>
            <a:r>
              <a:rPr sz="5400" spc="355" dirty="0"/>
              <a:t>Dress  </a:t>
            </a:r>
            <a:r>
              <a:rPr sz="5400" i="1" spc="200" dirty="0"/>
              <a:t>for</a:t>
            </a:r>
            <a:r>
              <a:rPr sz="5400" i="1" spc="355" dirty="0"/>
              <a:t> </a:t>
            </a:r>
            <a:r>
              <a:rPr sz="5400" i="1" spc="220" dirty="0"/>
              <a:t>Success!</a:t>
            </a:r>
            <a:endParaRPr sz="5400"/>
          </a:p>
        </p:txBody>
      </p:sp>
      <p:sp>
        <p:nvSpPr>
          <p:cNvPr id="3" name="object 3"/>
          <p:cNvSpPr/>
          <p:nvPr/>
        </p:nvSpPr>
        <p:spPr>
          <a:xfrm>
            <a:off x="1905000" y="2971799"/>
            <a:ext cx="3288029" cy="37337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92045" y="2958845"/>
            <a:ext cx="3314065" cy="3759835"/>
          </a:xfrm>
          <a:custGeom>
            <a:avLst/>
            <a:gdLst/>
            <a:ahLst/>
            <a:cxnLst/>
            <a:rect l="l" t="t" r="r" b="b"/>
            <a:pathLst>
              <a:path w="3314065" h="3759834">
                <a:moveTo>
                  <a:pt x="0" y="3759708"/>
                </a:moveTo>
                <a:lnTo>
                  <a:pt x="0" y="0"/>
                </a:lnTo>
                <a:lnTo>
                  <a:pt x="3313937" y="0"/>
                </a:lnTo>
                <a:lnTo>
                  <a:pt x="3313938" y="3759708"/>
                </a:lnTo>
                <a:lnTo>
                  <a:pt x="0" y="3759708"/>
                </a:lnTo>
                <a:close/>
              </a:path>
            </a:pathLst>
          </a:custGeom>
          <a:ln w="25400">
            <a:solidFill>
              <a:srgbClr val="000000"/>
            </a:solidFill>
          </a:ln>
        </p:spPr>
        <p:txBody>
          <a:bodyPr wrap="square" lIns="0" tIns="0" rIns="0" bIns="0" rtlCol="0"/>
          <a:lstStyle/>
          <a:p>
            <a:endParaRPr/>
          </a:p>
        </p:txBody>
      </p:sp>
      <p:sp>
        <p:nvSpPr>
          <p:cNvPr id="5" name="object 5"/>
          <p:cNvSpPr/>
          <p:nvPr/>
        </p:nvSpPr>
        <p:spPr>
          <a:xfrm>
            <a:off x="5486400" y="3429000"/>
            <a:ext cx="3530345" cy="3323844"/>
          </a:xfrm>
          <a:prstGeom prst="rect">
            <a:avLst/>
          </a:prstGeom>
          <a:blipFill>
            <a:blip r:embed="rId3" cstate="print"/>
            <a:stretch>
              <a:fillRect/>
            </a:stretch>
          </a:blipFill>
        </p:spPr>
        <p:txBody>
          <a:bodyPr wrap="square" lIns="0" tIns="0" rIns="0" bIns="0" rtlCol="0"/>
          <a:lstStyle/>
          <a:p>
            <a:endParaRPr/>
          </a:p>
        </p:txBody>
      </p:sp>
      <p:pic>
        <p:nvPicPr>
          <p:cNvPr id="6" name="Picture 5"/>
          <p:cNvPicPr>
            <a:picLocks noChangeAspect="1"/>
          </p:cNvPicPr>
          <p:nvPr/>
        </p:nvPicPr>
        <p:blipFill>
          <a:blip r:embed="rId4"/>
          <a:stretch>
            <a:fillRect/>
          </a:stretch>
        </p:blipFill>
        <p:spPr>
          <a:xfrm>
            <a:off x="8229600" y="955695"/>
            <a:ext cx="2438611" cy="2560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3.93939E-6 -1.69935E-6 L -0.21764 0.42688 C -0.26262 0.52247 -0.3308 0.57517 -0.4023 0.57517 C -0.48311 0.57517 -0.54813 0.52247 -0.59311 0.42688 L -0.8106 -1.69935E-6 " pathEditMode="relative" rAng="0" ptsTypes="AAAAA">
                                      <p:cBhvr>
                                        <p:cTn id="12" dur="2000" fill="hold"/>
                                        <p:tgtEl>
                                          <p:spTgt spid="6"/>
                                        </p:tgtEl>
                                        <p:attrNameLst>
                                          <p:attrName>ppt_x</p:attrName>
                                          <p:attrName>ppt_y</p:attrName>
                                        </p:attrNameLst>
                                      </p:cBhvr>
                                      <p:rCtr x="-40530" y="287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0226" y="956548"/>
            <a:ext cx="6861175" cy="940435"/>
          </a:xfrm>
          <a:prstGeom prst="rect">
            <a:avLst/>
          </a:prstGeom>
        </p:spPr>
        <p:txBody>
          <a:bodyPr vert="horz" wrap="square" lIns="0" tIns="0" rIns="0" bIns="0" rtlCol="0">
            <a:spAutoFit/>
          </a:bodyPr>
          <a:lstStyle/>
          <a:p>
            <a:pPr marL="64135" marR="5080" indent="-52069">
              <a:lnSpc>
                <a:spcPts val="3679"/>
              </a:lnSpc>
              <a:tabLst>
                <a:tab pos="1511300" algn="l"/>
                <a:tab pos="1689100" algn="l"/>
                <a:tab pos="2768600" algn="l"/>
                <a:tab pos="5194935" algn="l"/>
                <a:tab pos="5665470" algn="l"/>
              </a:tabLst>
            </a:pPr>
            <a:r>
              <a:rPr sz="3600" spc="200" dirty="0"/>
              <a:t>Mak</a:t>
            </a:r>
            <a:r>
              <a:rPr sz="3600" dirty="0"/>
              <a:t>e	</a:t>
            </a:r>
            <a:r>
              <a:rPr sz="3600" spc="95" dirty="0"/>
              <a:t>su</a:t>
            </a:r>
            <a:r>
              <a:rPr sz="3600" spc="500" dirty="0"/>
              <a:t>r</a:t>
            </a:r>
            <a:r>
              <a:rPr sz="3600" dirty="0"/>
              <a:t>e	</a:t>
            </a:r>
            <a:r>
              <a:rPr sz="3600" spc="195" dirty="0"/>
              <a:t>yo</a:t>
            </a:r>
            <a:r>
              <a:rPr sz="3600" dirty="0"/>
              <a:t>u</a:t>
            </a:r>
            <a:r>
              <a:rPr sz="3600" spc="310" dirty="0"/>
              <a:t> </a:t>
            </a:r>
            <a:r>
              <a:rPr sz="3600" spc="300" dirty="0"/>
              <a:t>h</a:t>
            </a:r>
            <a:r>
              <a:rPr sz="3600" spc="295" dirty="0"/>
              <a:t>av</a:t>
            </a:r>
            <a:r>
              <a:rPr sz="3600" dirty="0"/>
              <a:t>e	a	</a:t>
            </a:r>
            <a:r>
              <a:rPr sz="3600" spc="300" dirty="0"/>
              <a:t>c</a:t>
            </a:r>
            <a:r>
              <a:rPr sz="3600" spc="200" dirty="0"/>
              <a:t>opy </a:t>
            </a:r>
            <a:r>
              <a:rPr sz="3600" i="1" spc="200" dirty="0"/>
              <a:t> </a:t>
            </a:r>
            <a:r>
              <a:rPr sz="3600" i="1" spc="100" dirty="0"/>
              <a:t>of</a:t>
            </a:r>
            <a:r>
              <a:rPr sz="3600" i="1" spc="395" dirty="0"/>
              <a:t> </a:t>
            </a:r>
            <a:r>
              <a:rPr sz="3600" i="1" spc="200" dirty="0" smtClean="0"/>
              <a:t>the</a:t>
            </a:r>
            <a:r>
              <a:rPr sz="3600" i="1" spc="200" dirty="0"/>
              <a:t>	</a:t>
            </a:r>
            <a:r>
              <a:rPr sz="3600" i="1" spc="170" dirty="0"/>
              <a:t>school’s </a:t>
            </a:r>
            <a:r>
              <a:rPr sz="3600" i="1" spc="195" dirty="0"/>
              <a:t>Dress</a:t>
            </a:r>
            <a:r>
              <a:rPr sz="3600" i="1" spc="555" dirty="0"/>
              <a:t> </a:t>
            </a:r>
            <a:r>
              <a:rPr sz="3600" i="1" spc="175" dirty="0"/>
              <a:t>Code</a:t>
            </a:r>
            <a:endParaRPr sz="3600" dirty="0"/>
          </a:p>
        </p:txBody>
      </p:sp>
      <p:sp>
        <p:nvSpPr>
          <p:cNvPr id="4" name="object 4"/>
          <p:cNvSpPr txBox="1"/>
          <p:nvPr/>
        </p:nvSpPr>
        <p:spPr>
          <a:xfrm>
            <a:off x="5386112" y="3541995"/>
            <a:ext cx="3172460" cy="1717039"/>
          </a:xfrm>
          <a:prstGeom prst="rect">
            <a:avLst/>
          </a:prstGeom>
        </p:spPr>
        <p:txBody>
          <a:bodyPr vert="horz" wrap="square" lIns="0" tIns="0" rIns="0" bIns="0" rtlCol="0">
            <a:spAutoFit/>
          </a:bodyPr>
          <a:lstStyle/>
          <a:p>
            <a:pPr marL="12700" marR="5080" indent="-3810" algn="ctr">
              <a:lnSpc>
                <a:spcPct val="100000"/>
              </a:lnSpc>
            </a:pPr>
            <a:r>
              <a:rPr sz="2800" b="1" i="1" spc="-5" dirty="0">
                <a:solidFill>
                  <a:srgbClr val="3333FF"/>
                </a:solidFill>
                <a:latin typeface="Arial"/>
                <a:cs typeface="Arial"/>
              </a:rPr>
              <a:t>If you need </a:t>
            </a:r>
            <a:r>
              <a:rPr sz="2800" b="1" i="1" dirty="0">
                <a:solidFill>
                  <a:srgbClr val="3333FF"/>
                </a:solidFill>
                <a:latin typeface="Arial"/>
                <a:cs typeface="Arial"/>
              </a:rPr>
              <a:t>a </a:t>
            </a:r>
            <a:r>
              <a:rPr sz="2800" b="1" i="1" spc="-5" dirty="0">
                <a:solidFill>
                  <a:srgbClr val="3333FF"/>
                </a:solidFill>
                <a:latin typeface="Arial"/>
                <a:cs typeface="Arial"/>
              </a:rPr>
              <a:t>copy  </a:t>
            </a:r>
            <a:r>
              <a:rPr sz="2800" b="1" i="1" dirty="0">
                <a:solidFill>
                  <a:srgbClr val="3333FF"/>
                </a:solidFill>
                <a:latin typeface="Arial"/>
                <a:cs typeface="Arial"/>
              </a:rPr>
              <a:t>of the Dress</a:t>
            </a:r>
            <a:r>
              <a:rPr sz="2800" b="1" i="1" spc="-85" dirty="0">
                <a:solidFill>
                  <a:srgbClr val="3333FF"/>
                </a:solidFill>
                <a:latin typeface="Arial"/>
                <a:cs typeface="Arial"/>
              </a:rPr>
              <a:t> </a:t>
            </a:r>
            <a:r>
              <a:rPr sz="2800" b="1" i="1" dirty="0">
                <a:solidFill>
                  <a:srgbClr val="3333FF"/>
                </a:solidFill>
                <a:latin typeface="Arial"/>
                <a:cs typeface="Arial"/>
              </a:rPr>
              <a:t>Code,  </a:t>
            </a:r>
            <a:r>
              <a:rPr sz="2800" b="1" i="1" spc="-5" dirty="0">
                <a:solidFill>
                  <a:srgbClr val="3333FF"/>
                </a:solidFill>
                <a:latin typeface="Arial"/>
                <a:cs typeface="Arial"/>
              </a:rPr>
              <a:t>please ask for one  </a:t>
            </a:r>
            <a:r>
              <a:rPr sz="2800" b="1" i="1" dirty="0">
                <a:solidFill>
                  <a:srgbClr val="3333FF"/>
                </a:solidFill>
                <a:latin typeface="Arial"/>
                <a:cs typeface="Arial"/>
              </a:rPr>
              <a:t>in the</a:t>
            </a:r>
            <a:r>
              <a:rPr sz="2800" b="1" i="1" spc="-90" dirty="0">
                <a:solidFill>
                  <a:srgbClr val="3333FF"/>
                </a:solidFill>
                <a:latin typeface="Arial"/>
                <a:cs typeface="Arial"/>
              </a:rPr>
              <a:t> </a:t>
            </a:r>
            <a:r>
              <a:rPr sz="2800" b="1" i="1" dirty="0">
                <a:solidFill>
                  <a:srgbClr val="3333FF"/>
                </a:solidFill>
                <a:latin typeface="Arial"/>
                <a:cs typeface="Arial"/>
              </a:rPr>
              <a:t>office.</a:t>
            </a:r>
            <a:endParaRPr sz="2800" dirty="0">
              <a:latin typeface="Arial"/>
              <a:cs typeface="Arial"/>
            </a:endParaRPr>
          </a:p>
        </p:txBody>
      </p:sp>
      <p:pic>
        <p:nvPicPr>
          <p:cNvPr id="5" name="Picture 4"/>
          <p:cNvPicPr>
            <a:picLocks noChangeAspect="1"/>
          </p:cNvPicPr>
          <p:nvPr/>
        </p:nvPicPr>
        <p:blipFill>
          <a:blip r:embed="rId2"/>
          <a:stretch>
            <a:fillRect/>
          </a:stretch>
        </p:blipFill>
        <p:spPr>
          <a:xfrm>
            <a:off x="914400" y="2590800"/>
            <a:ext cx="3810000" cy="3307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62200" y="914400"/>
            <a:ext cx="5418327" cy="615553"/>
          </a:xfrm>
          <a:prstGeom prst="rect">
            <a:avLst/>
          </a:prstGeom>
        </p:spPr>
        <p:txBody>
          <a:bodyPr vert="horz" wrap="square" lIns="0" tIns="0" rIns="0" bIns="0" rtlCol="0">
            <a:spAutoFit/>
          </a:bodyPr>
          <a:lstStyle/>
          <a:p>
            <a:pPr marL="12700">
              <a:lnSpc>
                <a:spcPct val="100000"/>
              </a:lnSpc>
              <a:tabLst>
                <a:tab pos="4457065" algn="l"/>
                <a:tab pos="5614035" algn="l"/>
                <a:tab pos="7053580" algn="l"/>
              </a:tabLst>
            </a:pPr>
            <a:r>
              <a:rPr lang="en-US" spc="215" dirty="0" smtClean="0"/>
              <a:t>Shirts and Blouses</a:t>
            </a:r>
            <a:endParaRPr dirty="0"/>
          </a:p>
        </p:txBody>
      </p:sp>
      <p:sp>
        <p:nvSpPr>
          <p:cNvPr id="11" name="object 11"/>
          <p:cNvSpPr txBox="1"/>
          <p:nvPr/>
        </p:nvSpPr>
        <p:spPr>
          <a:xfrm>
            <a:off x="1739139" y="2084832"/>
            <a:ext cx="1558925" cy="375920"/>
          </a:xfrm>
          <a:prstGeom prst="rect">
            <a:avLst/>
          </a:prstGeom>
        </p:spPr>
        <p:txBody>
          <a:bodyPr vert="horz" wrap="square" lIns="0" tIns="0" rIns="0" bIns="0" rtlCol="0">
            <a:spAutoFit/>
          </a:bodyPr>
          <a:lstStyle/>
          <a:p>
            <a:pPr marL="12700">
              <a:lnSpc>
                <a:spcPct val="100000"/>
              </a:lnSpc>
            </a:pPr>
            <a:r>
              <a:rPr sz="2400" b="1" i="1" spc="110" dirty="0">
                <a:solidFill>
                  <a:srgbClr val="008000"/>
                </a:solidFill>
                <a:latin typeface="Arial"/>
                <a:cs typeface="Arial"/>
              </a:rPr>
              <a:t>Exam</a:t>
            </a:r>
            <a:r>
              <a:rPr sz="2400" b="1" i="1" spc="-290" dirty="0">
                <a:solidFill>
                  <a:srgbClr val="008000"/>
                </a:solidFill>
                <a:latin typeface="Arial"/>
                <a:cs typeface="Arial"/>
              </a:rPr>
              <a:t> </a:t>
            </a:r>
            <a:r>
              <a:rPr sz="2400" b="1" i="1" spc="114" dirty="0">
                <a:solidFill>
                  <a:srgbClr val="008000"/>
                </a:solidFill>
                <a:latin typeface="Arial"/>
                <a:cs typeface="Arial"/>
              </a:rPr>
              <a:t>ple:</a:t>
            </a:r>
            <a:endParaRPr sz="2400">
              <a:latin typeface="Arial"/>
              <a:cs typeface="Arial"/>
            </a:endParaRPr>
          </a:p>
        </p:txBody>
      </p:sp>
      <p:sp>
        <p:nvSpPr>
          <p:cNvPr id="12" name="object 12"/>
          <p:cNvSpPr txBox="1"/>
          <p:nvPr/>
        </p:nvSpPr>
        <p:spPr>
          <a:xfrm>
            <a:off x="5562600" y="2125711"/>
            <a:ext cx="3755518" cy="5170646"/>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Checklist:</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Solid Color</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Collar</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Long or short sleeves</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Button down or polo</a:t>
            </a:r>
          </a:p>
          <a:p>
            <a:pPr marL="12700">
              <a:lnSpc>
                <a:spcPct val="100000"/>
              </a:lnSpc>
            </a:pPr>
            <a:endParaRPr lang="en-US" sz="2400" b="1" i="1" spc="114" dirty="0" smtClean="0">
              <a:solidFill>
                <a:srgbClr val="A50021"/>
              </a:solidFill>
              <a:latin typeface="Arial"/>
              <a:cs typeface="Arial"/>
            </a:endParaRPr>
          </a:p>
          <a:p>
            <a:pPr marL="812800" lvl="1" indent="-342900">
              <a:buFont typeface="Wingdings" panose="05000000000000000000" pitchFamily="2" charset="2"/>
              <a:buChar char="q"/>
            </a:pPr>
            <a:r>
              <a:rPr lang="en-US" sz="2400" b="1" i="1" spc="114" dirty="0" smtClean="0">
                <a:solidFill>
                  <a:srgbClr val="A50021"/>
                </a:solidFill>
                <a:latin typeface="Arial"/>
                <a:cs typeface="Arial"/>
              </a:rPr>
              <a:t>*logos smaller than a quarter are permitted</a:t>
            </a:r>
          </a:p>
        </p:txBody>
      </p:sp>
      <p:pic>
        <p:nvPicPr>
          <p:cNvPr id="1026" name="Picture 2" descr="http://cdn.xl.thumbs.canstockphoto.com/canstock21321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3" y="2667000"/>
            <a:ext cx="539566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a:off x="7802939" y="2084832"/>
            <a:ext cx="1646063" cy="1646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1.06061E-6 1.24183E-6 C -1.06061E-6 0.03309 -0.07718 0.06005 -0.17124 0.06005 C -0.28251 0.06005 -0.3226 0.03002 -0.3398 0.01205 L -0.35685 -0.01205 C -0.37389 -0.03003 -0.41682 -0.06005 -0.54245 -0.06005 C -0.62216 -0.06005 -0.71354 -0.03309 -0.71354 1.24183E-6 C -0.71354 0.03309 -0.62216 0.06005 -0.54245 0.06005 C -0.41682 0.06005 -0.37389 0.03002 -0.35685 0.01205 L -0.3398 -0.01205 C -0.3226 -0.03003 -0.28251 -0.06005 -0.17124 -0.06005 C -0.07718 -0.06005 -1.06061E-6 -0.03309 -1.06061E-6 1.24183E-6 Z " pathEditMode="relative" rAng="0" ptsTypes="AAAAAAAAAAA">
                                      <p:cBhvr>
                                        <p:cTn id="6" dur="2000" fill="hold"/>
                                        <p:tgtEl>
                                          <p:spTgt spid="17"/>
                                        </p:tgtEl>
                                        <p:attrNameLst>
                                          <p:attrName>ppt_x</p:attrName>
                                          <p:attrName>ppt_y</p:attrName>
                                        </p:attrNameLst>
                                      </p:cBhvr>
                                      <p:rCtr x="-356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1834" y="775698"/>
            <a:ext cx="5573966" cy="1051570"/>
          </a:xfrm>
          <a:prstGeom prst="rect">
            <a:avLst/>
          </a:prstGeom>
        </p:spPr>
        <p:txBody>
          <a:bodyPr vert="horz" wrap="square" lIns="0" tIns="0" rIns="0" bIns="0" rtlCol="0">
            <a:spAutoFit/>
          </a:bodyPr>
          <a:lstStyle/>
          <a:p>
            <a:pPr marL="165735" marR="5080" indent="-153670">
              <a:lnSpc>
                <a:spcPts val="4079"/>
              </a:lnSpc>
              <a:tabLst>
                <a:tab pos="1125220" algn="l"/>
                <a:tab pos="1873250" algn="l"/>
                <a:tab pos="2945765" algn="l"/>
                <a:tab pos="3387725" algn="l"/>
              </a:tabLst>
            </a:pPr>
            <a:r>
              <a:rPr spc="335" dirty="0"/>
              <a:t>W</a:t>
            </a:r>
            <a:r>
              <a:rPr spc="220" dirty="0"/>
              <a:t>e</a:t>
            </a:r>
            <a:r>
              <a:rPr spc="550" dirty="0"/>
              <a:t>a</a:t>
            </a:r>
            <a:r>
              <a:rPr dirty="0"/>
              <a:t>r</a:t>
            </a:r>
            <a:r>
              <a:rPr spc="555" dirty="0"/>
              <a:t> </a:t>
            </a:r>
            <a:r>
              <a:rPr spc="330" dirty="0"/>
              <a:t>P</a:t>
            </a:r>
            <a:r>
              <a:rPr spc="335" dirty="0"/>
              <a:t>an</a:t>
            </a:r>
            <a:r>
              <a:rPr spc="330" dirty="0"/>
              <a:t>t</a:t>
            </a:r>
            <a:r>
              <a:rPr dirty="0"/>
              <a:t>s	</a:t>
            </a:r>
            <a:r>
              <a:rPr spc="335" dirty="0"/>
              <a:t>Th</a:t>
            </a:r>
            <a:r>
              <a:rPr spc="220" dirty="0"/>
              <a:t>at </a:t>
            </a:r>
            <a:r>
              <a:rPr i="1" spc="220" dirty="0"/>
              <a:t> </a:t>
            </a:r>
            <a:r>
              <a:rPr lang="en-US" i="1" spc="180" dirty="0" smtClean="0"/>
              <a:t>are Clean and Fit</a:t>
            </a:r>
            <a:endParaRPr i="1" spc="240" dirty="0"/>
          </a:p>
        </p:txBody>
      </p:sp>
      <p:sp>
        <p:nvSpPr>
          <p:cNvPr id="3" name="object 3"/>
          <p:cNvSpPr txBox="1"/>
          <p:nvPr/>
        </p:nvSpPr>
        <p:spPr>
          <a:xfrm>
            <a:off x="4572000" y="2465832"/>
            <a:ext cx="4648200" cy="4801314"/>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Checklist:</a:t>
            </a:r>
          </a:p>
          <a:p>
            <a:pPr marL="12700">
              <a:lnSpc>
                <a:spcPct val="100000"/>
              </a:lnSpc>
            </a:pPr>
            <a:endParaRPr lang="en-US" sz="2400" dirty="0">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Solid color</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Pants or shorts</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Without rips, frayed edges or tears</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Jean or Khaki material</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812800" lvl="1" indent="-342900">
              <a:buFont typeface="Wingdings" panose="05000000000000000000" pitchFamily="2" charset="2"/>
              <a:buChar char="q"/>
            </a:pPr>
            <a:r>
              <a:rPr lang="en-US" sz="2400" b="1" i="1" spc="114" dirty="0" smtClean="0">
                <a:solidFill>
                  <a:srgbClr val="A50021"/>
                </a:solidFill>
                <a:latin typeface="Arial"/>
                <a:cs typeface="Arial"/>
              </a:rPr>
              <a:t>*limited logos like a levis tag are permitted </a:t>
            </a:r>
          </a:p>
        </p:txBody>
      </p:sp>
      <p:sp>
        <p:nvSpPr>
          <p:cNvPr id="4" name="object 4"/>
          <p:cNvSpPr txBox="1"/>
          <p:nvPr/>
        </p:nvSpPr>
        <p:spPr>
          <a:xfrm>
            <a:off x="1815339" y="2465832"/>
            <a:ext cx="1558925" cy="375920"/>
          </a:xfrm>
          <a:prstGeom prst="rect">
            <a:avLst/>
          </a:prstGeom>
        </p:spPr>
        <p:txBody>
          <a:bodyPr vert="horz" wrap="square" lIns="0" tIns="0" rIns="0" bIns="0" rtlCol="0">
            <a:spAutoFit/>
          </a:bodyPr>
          <a:lstStyle/>
          <a:p>
            <a:pPr marL="12700">
              <a:lnSpc>
                <a:spcPct val="100000"/>
              </a:lnSpc>
            </a:pPr>
            <a:r>
              <a:rPr sz="2400" b="1" i="1" spc="110" dirty="0">
                <a:solidFill>
                  <a:srgbClr val="008000"/>
                </a:solidFill>
                <a:latin typeface="Arial"/>
                <a:cs typeface="Arial"/>
              </a:rPr>
              <a:t>Exam</a:t>
            </a:r>
            <a:r>
              <a:rPr sz="2400" b="1" i="1" spc="-290" dirty="0">
                <a:solidFill>
                  <a:srgbClr val="008000"/>
                </a:solidFill>
                <a:latin typeface="Arial"/>
                <a:cs typeface="Arial"/>
              </a:rPr>
              <a:t> </a:t>
            </a:r>
            <a:r>
              <a:rPr sz="2400" b="1" i="1" spc="114" dirty="0">
                <a:solidFill>
                  <a:srgbClr val="008000"/>
                </a:solidFill>
                <a:latin typeface="Arial"/>
                <a:cs typeface="Arial"/>
              </a:rPr>
              <a:t>ple:</a:t>
            </a:r>
            <a:endParaRPr sz="2400">
              <a:latin typeface="Arial"/>
              <a:cs typeface="Arial"/>
            </a:endParaRPr>
          </a:p>
        </p:txBody>
      </p:sp>
      <p:sp>
        <p:nvSpPr>
          <p:cNvPr id="5" name="object 5"/>
          <p:cNvSpPr/>
          <p:nvPr/>
        </p:nvSpPr>
        <p:spPr>
          <a:xfrm>
            <a:off x="1524000" y="3124199"/>
            <a:ext cx="2101595" cy="38099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11046" y="3111245"/>
            <a:ext cx="2127885" cy="3836035"/>
          </a:xfrm>
          <a:custGeom>
            <a:avLst/>
            <a:gdLst/>
            <a:ahLst/>
            <a:cxnLst/>
            <a:rect l="l" t="t" r="r" b="b"/>
            <a:pathLst>
              <a:path w="2127885" h="3836034">
                <a:moveTo>
                  <a:pt x="0" y="3835908"/>
                </a:moveTo>
                <a:lnTo>
                  <a:pt x="0" y="0"/>
                </a:lnTo>
                <a:lnTo>
                  <a:pt x="2127504" y="0"/>
                </a:lnTo>
                <a:lnTo>
                  <a:pt x="2127504" y="3835908"/>
                </a:lnTo>
                <a:lnTo>
                  <a:pt x="0" y="3835908"/>
                </a:lnTo>
                <a:close/>
              </a:path>
            </a:pathLst>
          </a:custGeom>
          <a:ln w="25400">
            <a:solidFill>
              <a:srgbClr val="808000"/>
            </a:solidFill>
          </a:ln>
        </p:spPr>
        <p:txBody>
          <a:bodyPr wrap="square" lIns="0" tIns="0" rIns="0" bIns="0" rtlCol="0"/>
          <a:lstStyle/>
          <a:p>
            <a:endParaRPr/>
          </a:p>
        </p:txBody>
      </p:sp>
      <p:pic>
        <p:nvPicPr>
          <p:cNvPr id="10" name="Picture 9"/>
          <p:cNvPicPr>
            <a:picLocks noChangeAspect="1"/>
          </p:cNvPicPr>
          <p:nvPr/>
        </p:nvPicPr>
        <p:blipFill>
          <a:blip r:embed="rId3"/>
          <a:stretch>
            <a:fillRect/>
          </a:stretch>
        </p:blipFill>
        <p:spPr>
          <a:xfrm>
            <a:off x="64133" y="5127447"/>
            <a:ext cx="1841752" cy="18417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41311"/>
            <a:ext cx="9220200" cy="553998"/>
          </a:xfrm>
          <a:prstGeom prst="rect">
            <a:avLst/>
          </a:prstGeom>
        </p:spPr>
        <p:txBody>
          <a:bodyPr vert="horz" wrap="square" lIns="0" tIns="0" rIns="0" bIns="0" rtlCol="0">
            <a:spAutoFit/>
          </a:bodyPr>
          <a:lstStyle/>
          <a:p>
            <a:pPr marL="12700">
              <a:lnSpc>
                <a:spcPct val="100000"/>
              </a:lnSpc>
              <a:tabLst>
                <a:tab pos="1819275" algn="l"/>
                <a:tab pos="4387850" algn="l"/>
                <a:tab pos="4994910" algn="l"/>
              </a:tabLst>
            </a:pPr>
            <a:r>
              <a:rPr lang="en-US" sz="3600" spc="220" dirty="0" smtClean="0"/>
              <a:t>Skirts, </a:t>
            </a:r>
            <a:r>
              <a:rPr lang="en-US" sz="3600" spc="220" dirty="0" err="1"/>
              <a:t>s</a:t>
            </a:r>
            <a:r>
              <a:rPr lang="en-US" sz="3600" spc="220" dirty="0" err="1" smtClean="0"/>
              <a:t>korts</a:t>
            </a:r>
            <a:r>
              <a:rPr lang="en-US" sz="3600" spc="220" dirty="0" smtClean="0"/>
              <a:t>, dresses and jumpers</a:t>
            </a:r>
            <a:endParaRPr sz="3600" spc="180" dirty="0"/>
          </a:p>
        </p:txBody>
      </p:sp>
      <p:sp>
        <p:nvSpPr>
          <p:cNvPr id="3" name="object 3"/>
          <p:cNvSpPr txBox="1"/>
          <p:nvPr/>
        </p:nvSpPr>
        <p:spPr>
          <a:xfrm>
            <a:off x="4114800" y="2465832"/>
            <a:ext cx="4839207" cy="6278642"/>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 List:</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Solid color</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No prints or patterns</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Mid-thigh length or worn over tights/leggings</a:t>
            </a: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Blouses, shirts or collars must be worn under/with these items to fit the shirt/blouse dress code</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12700">
              <a:lnSpc>
                <a:spcPct val="100000"/>
              </a:lnSpc>
            </a:pPr>
            <a:endParaRPr lang="en-US" sz="2400" b="1" i="1" spc="114" dirty="0" smtClean="0">
              <a:solidFill>
                <a:srgbClr val="A50021"/>
              </a:solidFill>
              <a:latin typeface="Arial"/>
              <a:cs typeface="Arial"/>
            </a:endParaRPr>
          </a:p>
        </p:txBody>
      </p:sp>
      <p:sp>
        <p:nvSpPr>
          <p:cNvPr id="4" name="object 4"/>
          <p:cNvSpPr txBox="1"/>
          <p:nvPr/>
        </p:nvSpPr>
        <p:spPr>
          <a:xfrm>
            <a:off x="1722375" y="2465832"/>
            <a:ext cx="1744980" cy="375920"/>
          </a:xfrm>
          <a:prstGeom prst="rect">
            <a:avLst/>
          </a:prstGeom>
        </p:spPr>
        <p:txBody>
          <a:bodyPr vert="horz" wrap="square" lIns="0" tIns="0" rIns="0" bIns="0" rtlCol="0">
            <a:spAutoFit/>
          </a:bodyPr>
          <a:lstStyle/>
          <a:p>
            <a:pPr marL="12700">
              <a:lnSpc>
                <a:spcPct val="100000"/>
              </a:lnSpc>
            </a:pPr>
            <a:r>
              <a:rPr sz="2400" b="1" i="1" spc="110" dirty="0" smtClean="0">
                <a:solidFill>
                  <a:srgbClr val="008000"/>
                </a:solidFill>
                <a:latin typeface="Arial"/>
                <a:cs typeface="Arial"/>
              </a:rPr>
              <a:t>Exam</a:t>
            </a:r>
            <a:r>
              <a:rPr sz="2400" b="1" i="1" spc="114" dirty="0" smtClean="0">
                <a:solidFill>
                  <a:srgbClr val="008000"/>
                </a:solidFill>
                <a:latin typeface="Arial"/>
                <a:cs typeface="Arial"/>
              </a:rPr>
              <a:t>ple:</a:t>
            </a:r>
            <a:endParaRPr sz="2400" dirty="0">
              <a:latin typeface="Arial"/>
              <a:cs typeface="Arial"/>
            </a:endParaRPr>
          </a:p>
        </p:txBody>
      </p:sp>
      <p:pic>
        <p:nvPicPr>
          <p:cNvPr id="2050" name="Picture 2" descr="http://4.bp.blogspot.com/-7N-pJAf1OEY/U5owRHTaJxI/AAAAAAAAAWM/XbMCxB2ijq4/s1600/school-children-in-uniform-clip-art-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07" r="64142"/>
          <a:stretch/>
        </p:blipFill>
        <p:spPr bwMode="auto">
          <a:xfrm flipH="1">
            <a:off x="914399" y="3124200"/>
            <a:ext cx="2552955" cy="4135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883399"/>
            <a:ext cx="9220199" cy="525785"/>
          </a:xfrm>
          <a:prstGeom prst="rect">
            <a:avLst/>
          </a:prstGeom>
        </p:spPr>
        <p:txBody>
          <a:bodyPr vert="horz" wrap="square" lIns="0" tIns="0" rIns="0" bIns="0" rtlCol="0">
            <a:spAutoFit/>
          </a:bodyPr>
          <a:lstStyle/>
          <a:p>
            <a:pPr marL="1183005" marR="5080" indent="-1156335">
              <a:lnSpc>
                <a:spcPts val="4070"/>
              </a:lnSpc>
              <a:tabLst>
                <a:tab pos="1875789" algn="l"/>
                <a:tab pos="4723765" algn="l"/>
                <a:tab pos="5457190" algn="l"/>
              </a:tabLst>
            </a:pPr>
            <a:r>
              <a:rPr lang="en-US" spc="285" dirty="0" smtClean="0"/>
              <a:t>Leggings, tights and yoga pants</a:t>
            </a:r>
            <a:endParaRPr i="1" spc="245" dirty="0"/>
          </a:p>
        </p:txBody>
      </p:sp>
      <p:sp>
        <p:nvSpPr>
          <p:cNvPr id="10" name="object 10"/>
          <p:cNvSpPr/>
          <p:nvPr/>
        </p:nvSpPr>
        <p:spPr>
          <a:xfrm flipH="1">
            <a:off x="1676400" y="2895600"/>
            <a:ext cx="1562355" cy="3575304"/>
          </a:xfrm>
          <a:prstGeom prst="rect">
            <a:avLst/>
          </a:prstGeom>
          <a:blipFill>
            <a:blip r:embed="rId2" cstate="print"/>
            <a:stretch>
              <a:fillRect/>
            </a:stretch>
          </a:blipFill>
        </p:spPr>
        <p:txBody>
          <a:bodyPr wrap="square" lIns="0" tIns="0" rIns="0" bIns="0" rtlCol="0"/>
          <a:lstStyle/>
          <a:p>
            <a:endParaRPr/>
          </a:p>
        </p:txBody>
      </p:sp>
      <p:sp>
        <p:nvSpPr>
          <p:cNvPr id="11" name="Rectangle 10"/>
          <p:cNvSpPr/>
          <p:nvPr/>
        </p:nvSpPr>
        <p:spPr>
          <a:xfrm>
            <a:off x="1503726" y="2362200"/>
            <a:ext cx="1907702" cy="369332"/>
          </a:xfrm>
          <a:prstGeom prst="rect">
            <a:avLst/>
          </a:prstGeom>
        </p:spPr>
        <p:txBody>
          <a:bodyPr wrap="none">
            <a:spAutoFit/>
          </a:bodyPr>
          <a:lstStyle/>
          <a:p>
            <a:r>
              <a:rPr lang="en-US" b="1" i="1" spc="110" dirty="0" smtClean="0">
                <a:solidFill>
                  <a:srgbClr val="008000"/>
                </a:solidFill>
                <a:latin typeface="Arial"/>
                <a:cs typeface="Arial"/>
              </a:rPr>
              <a:t>Non-Exam</a:t>
            </a:r>
            <a:r>
              <a:rPr lang="en-US" b="1" i="1" spc="114" dirty="0" smtClean="0">
                <a:solidFill>
                  <a:srgbClr val="008000"/>
                </a:solidFill>
                <a:latin typeface="Arial"/>
                <a:cs typeface="Arial"/>
              </a:rPr>
              <a:t>ple:</a:t>
            </a:r>
            <a:endParaRPr lang="en-US" dirty="0"/>
          </a:p>
        </p:txBody>
      </p:sp>
      <p:sp>
        <p:nvSpPr>
          <p:cNvPr id="12" name="Rectangle 11"/>
          <p:cNvSpPr/>
          <p:nvPr/>
        </p:nvSpPr>
        <p:spPr>
          <a:xfrm>
            <a:off x="5029199" y="2362200"/>
            <a:ext cx="4191001" cy="3139321"/>
          </a:xfrm>
          <a:prstGeom prst="rect">
            <a:avLst/>
          </a:prstGeom>
        </p:spPr>
        <p:txBody>
          <a:bodyPr wrap="square">
            <a:spAutoFit/>
          </a:bodyPr>
          <a:lstStyle/>
          <a:p>
            <a:pPr marL="12700">
              <a:lnSpc>
                <a:spcPct val="100000"/>
              </a:lnSpc>
            </a:pPr>
            <a:r>
              <a:rPr lang="en-US" b="1" i="1" spc="114" dirty="0" smtClean="0">
                <a:solidFill>
                  <a:srgbClr val="A50021"/>
                </a:solidFill>
                <a:latin typeface="Arial"/>
                <a:cs typeface="Arial"/>
              </a:rPr>
              <a:t>Checklist:</a:t>
            </a:r>
          </a:p>
          <a:p>
            <a:pPr marL="12700">
              <a:lnSpc>
                <a:spcPct val="100000"/>
              </a:lnSpc>
            </a:pPr>
            <a:endParaRPr lang="en-US" b="1" i="1" spc="114" dirty="0" smtClean="0">
              <a:solidFill>
                <a:srgbClr val="A50021"/>
              </a:solidFill>
              <a:latin typeface="Arial"/>
              <a:cs typeface="Arial"/>
            </a:endParaRPr>
          </a:p>
          <a:p>
            <a:pPr marL="12700">
              <a:lnSpc>
                <a:spcPct val="100000"/>
              </a:lnSpc>
            </a:pPr>
            <a:r>
              <a:rPr lang="en-US" i="1" spc="114" dirty="0" smtClean="0">
                <a:solidFill>
                  <a:srgbClr val="A50021"/>
                </a:solidFill>
                <a:latin typeface="Arial"/>
                <a:cs typeface="Arial"/>
              </a:rPr>
              <a:t>Leggings, tights and yoga pants are okay IF:</a:t>
            </a:r>
          </a:p>
          <a:p>
            <a:pPr marL="12700">
              <a:lnSpc>
                <a:spcPct val="100000"/>
              </a:lnSpc>
            </a:pPr>
            <a:endParaRPr lang="en-US" b="1" i="1" spc="114" dirty="0" smtClean="0">
              <a:solidFill>
                <a:srgbClr val="A50021"/>
              </a:solidFill>
              <a:latin typeface="Arial"/>
              <a:cs typeface="Arial"/>
            </a:endParaRPr>
          </a:p>
          <a:p>
            <a:pPr marL="298450" indent="-285750">
              <a:lnSpc>
                <a:spcPct val="100000"/>
              </a:lnSpc>
              <a:buFont typeface="Wingdings" panose="05000000000000000000" pitchFamily="2" charset="2"/>
              <a:buChar char="q"/>
            </a:pPr>
            <a:r>
              <a:rPr lang="en-US" b="1" i="1" spc="114" dirty="0" smtClean="0">
                <a:solidFill>
                  <a:srgbClr val="A50021"/>
                </a:solidFill>
                <a:latin typeface="Arial"/>
                <a:cs typeface="Arial"/>
              </a:rPr>
              <a:t>They are worn under a skirt, </a:t>
            </a:r>
            <a:r>
              <a:rPr lang="en-US" b="1" i="1" spc="114" dirty="0" err="1" smtClean="0">
                <a:solidFill>
                  <a:srgbClr val="A50021"/>
                </a:solidFill>
                <a:latin typeface="Arial"/>
                <a:cs typeface="Arial"/>
              </a:rPr>
              <a:t>skort</a:t>
            </a:r>
            <a:r>
              <a:rPr lang="en-US" b="1" i="1" spc="114" dirty="0" smtClean="0">
                <a:solidFill>
                  <a:srgbClr val="A50021"/>
                </a:solidFill>
                <a:latin typeface="Arial"/>
                <a:cs typeface="Arial"/>
              </a:rPr>
              <a:t>, dress, jumper or shorts.</a:t>
            </a:r>
          </a:p>
          <a:p>
            <a:pPr marL="298450" indent="-285750">
              <a:lnSpc>
                <a:spcPct val="100000"/>
              </a:lnSpc>
              <a:buFont typeface="Wingdings" panose="05000000000000000000" pitchFamily="2" charset="2"/>
              <a:buChar char="q"/>
            </a:pPr>
            <a:endParaRPr lang="en-US" b="1" i="1" spc="114" dirty="0" smtClean="0">
              <a:solidFill>
                <a:srgbClr val="A50021"/>
              </a:solidFill>
              <a:latin typeface="Arial"/>
              <a:cs typeface="Arial"/>
            </a:endParaRPr>
          </a:p>
          <a:p>
            <a:pPr marL="298450" indent="-285750">
              <a:lnSpc>
                <a:spcPct val="100000"/>
              </a:lnSpc>
              <a:buFont typeface="Wingdings" panose="05000000000000000000" pitchFamily="2" charset="2"/>
              <a:buChar char="q"/>
            </a:pPr>
            <a:r>
              <a:rPr lang="en-US" b="1" i="1" spc="114" dirty="0" smtClean="0">
                <a:solidFill>
                  <a:srgbClr val="A50021"/>
                </a:solidFill>
                <a:latin typeface="Arial"/>
                <a:cs typeface="Arial"/>
              </a:rPr>
              <a:t>They are a solid color</a:t>
            </a:r>
          </a:p>
          <a:p>
            <a:pPr marL="298450" indent="-285750">
              <a:lnSpc>
                <a:spcPct val="100000"/>
              </a:lnSpc>
              <a:buFont typeface="Wingdings" panose="05000000000000000000" pitchFamily="2" charset="2"/>
              <a:buChar char="q"/>
            </a:pPr>
            <a:endParaRPr lang="en-US" b="1" i="1" spc="114" dirty="0" smtClean="0">
              <a:solidFill>
                <a:srgbClr val="A5002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855" y="883399"/>
            <a:ext cx="1779945" cy="615553"/>
          </a:xfrm>
        </p:spPr>
        <p:txBody>
          <a:bodyPr/>
          <a:lstStyle/>
          <a:p>
            <a:r>
              <a:rPr lang="en-US" dirty="0" smtClean="0"/>
              <a:t>Socks</a:t>
            </a:r>
            <a:endParaRPr lang="en-US" dirty="0"/>
          </a:p>
        </p:txBody>
      </p:sp>
      <p:pic>
        <p:nvPicPr>
          <p:cNvPr id="3074" name="Picture 2" descr="http://www.idealuniform.com/images/gallery_huge/nylon_4-20-2012-10-0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05" y="2514600"/>
            <a:ext cx="3257550" cy="3771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3224" y="1986898"/>
            <a:ext cx="1895712" cy="523220"/>
          </a:xfrm>
          <a:prstGeom prst="rect">
            <a:avLst/>
          </a:prstGeom>
        </p:spPr>
        <p:txBody>
          <a:bodyPr wrap="none">
            <a:spAutoFit/>
          </a:bodyPr>
          <a:lstStyle/>
          <a:p>
            <a:r>
              <a:rPr lang="en-US" sz="2800" b="1" i="1" spc="110" dirty="0" smtClean="0">
                <a:solidFill>
                  <a:srgbClr val="008000"/>
                </a:solidFill>
                <a:latin typeface="Arial"/>
                <a:cs typeface="Arial"/>
              </a:rPr>
              <a:t>Example:</a:t>
            </a:r>
            <a:endParaRPr lang="en-US" sz="2800" dirty="0"/>
          </a:p>
        </p:txBody>
      </p:sp>
      <p:sp>
        <p:nvSpPr>
          <p:cNvPr id="5" name="Rectangle 4"/>
          <p:cNvSpPr/>
          <p:nvPr/>
        </p:nvSpPr>
        <p:spPr>
          <a:xfrm>
            <a:off x="5715000" y="2004827"/>
            <a:ext cx="2661819" cy="1384995"/>
          </a:xfrm>
          <a:prstGeom prst="rect">
            <a:avLst/>
          </a:prstGeom>
        </p:spPr>
        <p:txBody>
          <a:bodyPr wrap="none">
            <a:spAutoFit/>
          </a:bodyPr>
          <a:lstStyle/>
          <a:p>
            <a:r>
              <a:rPr lang="en-US" sz="2800" b="1" i="1" spc="114" dirty="0" smtClean="0">
                <a:solidFill>
                  <a:srgbClr val="A50021"/>
                </a:solidFill>
                <a:latin typeface="Arial"/>
                <a:cs typeface="Arial"/>
              </a:rPr>
              <a:t>Checklist:</a:t>
            </a:r>
          </a:p>
          <a:p>
            <a:endParaRPr lang="en-US" sz="2800" b="1" i="1" spc="114" dirty="0" smtClean="0">
              <a:solidFill>
                <a:srgbClr val="A50021"/>
              </a:solidFill>
              <a:latin typeface="Arial"/>
              <a:cs typeface="Arial"/>
            </a:endParaRPr>
          </a:p>
          <a:p>
            <a:pPr marL="457200" indent="-457200">
              <a:buFont typeface="Wingdings" panose="05000000000000000000" pitchFamily="2" charset="2"/>
              <a:buChar char="q"/>
            </a:pPr>
            <a:r>
              <a:rPr lang="en-US" sz="2800" b="1" i="1" spc="114" dirty="0" smtClean="0">
                <a:solidFill>
                  <a:srgbClr val="A50021"/>
                </a:solidFill>
                <a:latin typeface="Arial"/>
                <a:cs typeface="Arial"/>
              </a:rPr>
              <a:t>Solid color</a:t>
            </a:r>
            <a:endParaRPr lang="en-US" sz="2800" dirty="0"/>
          </a:p>
        </p:txBody>
      </p:sp>
    </p:spTree>
    <p:extLst>
      <p:ext uri="{BB962C8B-B14F-4D97-AF65-F5344CB8AC3E}">
        <p14:creationId xmlns:p14="http://schemas.microsoft.com/office/powerpoint/2010/main" val="684580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8797" y="788911"/>
            <a:ext cx="8153400" cy="564257"/>
          </a:xfrm>
          <a:prstGeom prst="rect">
            <a:avLst/>
          </a:prstGeom>
        </p:spPr>
        <p:txBody>
          <a:bodyPr vert="horz" wrap="square" lIns="0" tIns="0" rIns="0" bIns="0" rtlCol="0">
            <a:spAutoFit/>
          </a:bodyPr>
          <a:lstStyle/>
          <a:p>
            <a:pPr algn="ctr">
              <a:lnSpc>
                <a:spcPts val="4435"/>
              </a:lnSpc>
              <a:tabLst>
                <a:tab pos="2242820" algn="l"/>
                <a:tab pos="4033520" algn="l"/>
              </a:tabLst>
            </a:pPr>
            <a:r>
              <a:rPr lang="en-US" spc="85" dirty="0" smtClean="0"/>
              <a:t>Shoes</a:t>
            </a:r>
            <a:endParaRPr spc="110" dirty="0"/>
          </a:p>
        </p:txBody>
      </p:sp>
      <p:sp>
        <p:nvSpPr>
          <p:cNvPr id="3" name="object 3"/>
          <p:cNvSpPr txBox="1"/>
          <p:nvPr/>
        </p:nvSpPr>
        <p:spPr>
          <a:xfrm>
            <a:off x="5638800" y="1619663"/>
            <a:ext cx="4038600" cy="6278642"/>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 List:</a:t>
            </a:r>
          </a:p>
          <a:p>
            <a:pPr marL="12700">
              <a:lnSpc>
                <a:spcPct val="100000"/>
              </a:lnSpc>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No lights, noise, or wheels</a:t>
            </a:r>
          </a:p>
          <a:p>
            <a:pPr marL="355600" indent="-342900">
              <a:lnSpc>
                <a:spcPct val="100000"/>
              </a:lnSpc>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Have a back, or a back strap</a:t>
            </a: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Are not flip-flops</a:t>
            </a: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*PE shoes must be worn for Phys Ed. </a:t>
            </a:r>
          </a:p>
          <a:p>
            <a:pPr marL="812800" lvl="1" indent="-342900">
              <a:buFont typeface="Wingdings" panose="05000000000000000000" pitchFamily="2" charset="2"/>
              <a:buChar char="q"/>
            </a:pPr>
            <a:r>
              <a:rPr lang="en-US" sz="2400" b="1" i="1" spc="114" dirty="0" smtClean="0">
                <a:solidFill>
                  <a:srgbClr val="A50021"/>
                </a:solidFill>
                <a:latin typeface="Arial"/>
                <a:cs typeface="Arial"/>
              </a:rPr>
              <a:t>Sandals and dress shoes must be changed for PE</a:t>
            </a:r>
          </a:p>
          <a:p>
            <a:pPr marL="812800" lvl="1" indent="-342900">
              <a:buFont typeface="Wingdings" panose="05000000000000000000" pitchFamily="2" charset="2"/>
              <a:buChar char="q"/>
            </a:pPr>
            <a:endParaRPr lang="en-US" sz="2400" b="1" i="1" spc="114" dirty="0" smtClean="0">
              <a:solidFill>
                <a:srgbClr val="A50021"/>
              </a:solidFill>
              <a:latin typeface="Arial"/>
              <a:cs typeface="Arial"/>
            </a:endParaRPr>
          </a:p>
          <a:p>
            <a:pPr marL="355600" indent="-342900">
              <a:lnSpc>
                <a:spcPct val="100000"/>
              </a:lnSpc>
              <a:buFont typeface="Wingdings" panose="05000000000000000000" pitchFamily="2" charset="2"/>
              <a:buChar char="q"/>
            </a:pPr>
            <a:endParaRPr sz="2400" dirty="0">
              <a:latin typeface="Arial"/>
              <a:cs typeface="Arial"/>
            </a:endParaRPr>
          </a:p>
        </p:txBody>
      </p:sp>
      <p:sp>
        <p:nvSpPr>
          <p:cNvPr id="4" name="object 4"/>
          <p:cNvSpPr txBox="1"/>
          <p:nvPr/>
        </p:nvSpPr>
        <p:spPr>
          <a:xfrm>
            <a:off x="2008398" y="1619663"/>
            <a:ext cx="1744980" cy="375920"/>
          </a:xfrm>
          <a:prstGeom prst="rect">
            <a:avLst/>
          </a:prstGeom>
        </p:spPr>
        <p:txBody>
          <a:bodyPr vert="horz" wrap="square" lIns="0" tIns="0" rIns="0" bIns="0" rtlCol="0">
            <a:spAutoFit/>
          </a:bodyPr>
          <a:lstStyle/>
          <a:p>
            <a:pPr marL="12700">
              <a:lnSpc>
                <a:spcPct val="100000"/>
              </a:lnSpc>
            </a:pPr>
            <a:r>
              <a:rPr sz="2400" b="1" i="1" spc="110" dirty="0">
                <a:solidFill>
                  <a:srgbClr val="008000"/>
                </a:solidFill>
                <a:latin typeface="Arial"/>
                <a:cs typeface="Arial"/>
              </a:rPr>
              <a:t>Exam</a:t>
            </a:r>
            <a:r>
              <a:rPr sz="2400" b="1" i="1" spc="-280" dirty="0">
                <a:solidFill>
                  <a:srgbClr val="008000"/>
                </a:solidFill>
                <a:latin typeface="Arial"/>
                <a:cs typeface="Arial"/>
              </a:rPr>
              <a:t> </a:t>
            </a:r>
            <a:r>
              <a:rPr sz="2400" b="1" i="1" spc="114" dirty="0">
                <a:solidFill>
                  <a:srgbClr val="008000"/>
                </a:solidFill>
                <a:latin typeface="Arial"/>
                <a:cs typeface="Arial"/>
              </a:rPr>
              <a:t>ples:</a:t>
            </a:r>
            <a:endParaRPr sz="2400" dirty="0">
              <a:latin typeface="Arial"/>
              <a:cs typeface="Arial"/>
            </a:endParaRPr>
          </a:p>
        </p:txBody>
      </p:sp>
      <p:sp>
        <p:nvSpPr>
          <p:cNvPr id="11" name="AutoShape 2" descr="Image result for school uniform sho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stretch>
            <a:fillRect/>
          </a:stretch>
        </p:blipFill>
        <p:spPr>
          <a:xfrm>
            <a:off x="642839" y="2000065"/>
            <a:ext cx="2079203" cy="1803126"/>
          </a:xfrm>
          <a:prstGeom prst="rect">
            <a:avLst/>
          </a:prstGeom>
        </p:spPr>
      </p:pic>
      <p:pic>
        <p:nvPicPr>
          <p:cNvPr id="13" name="Picture 12"/>
          <p:cNvPicPr>
            <a:picLocks noChangeAspect="1"/>
          </p:cNvPicPr>
          <p:nvPr/>
        </p:nvPicPr>
        <p:blipFill>
          <a:blip r:embed="rId3"/>
          <a:stretch>
            <a:fillRect/>
          </a:stretch>
        </p:blipFill>
        <p:spPr>
          <a:xfrm>
            <a:off x="2911074" y="1995583"/>
            <a:ext cx="2466975" cy="1847850"/>
          </a:xfrm>
          <a:prstGeom prst="rect">
            <a:avLst/>
          </a:prstGeom>
        </p:spPr>
      </p:pic>
      <p:pic>
        <p:nvPicPr>
          <p:cNvPr id="14" name="Picture 13"/>
          <p:cNvPicPr>
            <a:picLocks noChangeAspect="1"/>
          </p:cNvPicPr>
          <p:nvPr/>
        </p:nvPicPr>
        <p:blipFill>
          <a:blip r:embed="rId4"/>
          <a:stretch>
            <a:fillRect/>
          </a:stretch>
        </p:blipFill>
        <p:spPr>
          <a:xfrm>
            <a:off x="612775" y="3843433"/>
            <a:ext cx="2109267" cy="2109267"/>
          </a:xfrm>
          <a:prstGeom prst="rect">
            <a:avLst/>
          </a:prstGeom>
        </p:spPr>
      </p:pic>
      <p:sp>
        <p:nvSpPr>
          <p:cNvPr id="15" name="AutoShape 4" descr="Image result for school uniform sho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5"/>
          <a:stretch>
            <a:fillRect/>
          </a:stretch>
        </p:blipFill>
        <p:spPr>
          <a:xfrm>
            <a:off x="2895919" y="3948157"/>
            <a:ext cx="2436912" cy="1621654"/>
          </a:xfrm>
          <a:prstGeom prst="rect">
            <a:avLst/>
          </a:prstGeom>
        </p:spPr>
      </p:pic>
      <p:pic>
        <p:nvPicPr>
          <p:cNvPr id="4102" name="Picture 6" descr="http://images.vans.com/is/image/Vans/YMAENR-HERO?$356x3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76" y="5765021"/>
            <a:ext cx="2057648" cy="20576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reeb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8693" y="562479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4081" y="838200"/>
            <a:ext cx="1989495" cy="525785"/>
          </a:xfrm>
          <a:prstGeom prst="rect">
            <a:avLst/>
          </a:prstGeom>
        </p:spPr>
        <p:txBody>
          <a:bodyPr vert="horz" wrap="square" lIns="0" tIns="0" rIns="0" bIns="0" rtlCol="0">
            <a:spAutoFit/>
          </a:bodyPr>
          <a:lstStyle/>
          <a:p>
            <a:pPr marL="957580" marR="5080" indent="-902969">
              <a:lnSpc>
                <a:spcPts val="4070"/>
              </a:lnSpc>
              <a:tabLst>
                <a:tab pos="1662430" algn="l"/>
                <a:tab pos="6021705" algn="l"/>
                <a:tab pos="6924040" algn="l"/>
              </a:tabLst>
            </a:pPr>
            <a:r>
              <a:rPr lang="en-US" sz="6000" spc="330" dirty="0" smtClean="0"/>
              <a:t>Hats</a:t>
            </a:r>
            <a:endParaRPr sz="6000" i="1" spc="270" dirty="0"/>
          </a:p>
        </p:txBody>
      </p:sp>
      <p:sp>
        <p:nvSpPr>
          <p:cNvPr id="5" name="object 5"/>
          <p:cNvSpPr txBox="1"/>
          <p:nvPr/>
        </p:nvSpPr>
        <p:spPr>
          <a:xfrm>
            <a:off x="6553200" y="1698812"/>
            <a:ext cx="2498725" cy="4062651"/>
          </a:xfrm>
          <a:prstGeom prst="rect">
            <a:avLst/>
          </a:prstGeom>
        </p:spPr>
        <p:txBody>
          <a:bodyPr vert="horz" wrap="square" lIns="0" tIns="0" rIns="0" bIns="0" rtlCol="0">
            <a:spAutoFit/>
          </a:bodyPr>
          <a:lstStyle/>
          <a:p>
            <a:pPr marL="12700">
              <a:lnSpc>
                <a:spcPct val="100000"/>
              </a:lnSpc>
            </a:pPr>
            <a:r>
              <a:rPr lang="en-US" sz="2400" b="1" i="1" spc="114" dirty="0" smtClean="0">
                <a:solidFill>
                  <a:srgbClr val="A50021"/>
                </a:solidFill>
                <a:latin typeface="Arial"/>
                <a:cs typeface="Arial"/>
              </a:rPr>
              <a:t>Checklist:</a:t>
            </a:r>
          </a:p>
          <a:p>
            <a:pPr marL="12700">
              <a:lnSpc>
                <a:spcPct val="100000"/>
              </a:lnSpc>
            </a:pPr>
            <a:endParaRPr lang="en-US" sz="2400" b="1" i="1" spc="114" dirty="0">
              <a:solidFill>
                <a:srgbClr val="A50021"/>
              </a:solidFill>
              <a:latin typeface="Arial"/>
              <a:cs typeface="Arial"/>
            </a:endParaRPr>
          </a:p>
          <a:p>
            <a:pPr marL="12700">
              <a:lnSpc>
                <a:spcPct val="100000"/>
              </a:lnSpc>
            </a:pPr>
            <a:r>
              <a:rPr lang="en-US" sz="2400" b="1" spc="114" dirty="0" smtClean="0">
                <a:solidFill>
                  <a:srgbClr val="A50021"/>
                </a:solidFill>
                <a:latin typeface="Arial"/>
                <a:cs typeface="Arial"/>
              </a:rPr>
              <a:t>Hats may be worn IF</a:t>
            </a:r>
          </a:p>
          <a:p>
            <a:pPr marL="12700">
              <a:lnSpc>
                <a:spcPct val="100000"/>
              </a:lnSpc>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You are on the playground</a:t>
            </a:r>
          </a:p>
          <a:p>
            <a:pPr marL="355600" indent="-342900">
              <a:lnSpc>
                <a:spcPct val="100000"/>
              </a:lnSpc>
              <a:buFont typeface="Wingdings" panose="05000000000000000000" pitchFamily="2" charset="2"/>
              <a:buChar char="q"/>
            </a:pPr>
            <a:endParaRPr lang="en-US" sz="2400" b="1" i="1" spc="114" dirty="0">
              <a:solidFill>
                <a:srgbClr val="A50021"/>
              </a:solidFill>
              <a:latin typeface="Arial"/>
              <a:cs typeface="Arial"/>
            </a:endParaRPr>
          </a:p>
          <a:p>
            <a:pPr marL="355600" indent="-342900">
              <a:lnSpc>
                <a:spcPct val="100000"/>
              </a:lnSpc>
              <a:buFont typeface="Wingdings" panose="05000000000000000000" pitchFamily="2" charset="2"/>
              <a:buChar char="q"/>
            </a:pPr>
            <a:r>
              <a:rPr lang="en-US" sz="2400" b="1" i="1" spc="114" dirty="0" smtClean="0">
                <a:solidFill>
                  <a:srgbClr val="A50021"/>
                </a:solidFill>
                <a:latin typeface="Arial"/>
                <a:cs typeface="Arial"/>
              </a:rPr>
              <a:t>You are not in class</a:t>
            </a:r>
            <a:endParaRPr sz="2400" dirty="0">
              <a:latin typeface="Arial"/>
              <a:cs typeface="Arial"/>
            </a:endParaRPr>
          </a:p>
        </p:txBody>
      </p:sp>
      <p:sp>
        <p:nvSpPr>
          <p:cNvPr id="6" name="object 6"/>
          <p:cNvSpPr txBox="1"/>
          <p:nvPr/>
        </p:nvSpPr>
        <p:spPr>
          <a:xfrm>
            <a:off x="2612176" y="1829697"/>
            <a:ext cx="1744980" cy="375920"/>
          </a:xfrm>
          <a:prstGeom prst="rect">
            <a:avLst/>
          </a:prstGeom>
        </p:spPr>
        <p:txBody>
          <a:bodyPr vert="horz" wrap="square" lIns="0" tIns="0" rIns="0" bIns="0" rtlCol="0">
            <a:spAutoFit/>
          </a:bodyPr>
          <a:lstStyle/>
          <a:p>
            <a:pPr marL="12700">
              <a:lnSpc>
                <a:spcPct val="100000"/>
              </a:lnSpc>
            </a:pPr>
            <a:r>
              <a:rPr sz="2400" b="1" i="1" spc="110" dirty="0" smtClean="0">
                <a:solidFill>
                  <a:srgbClr val="008000"/>
                </a:solidFill>
                <a:latin typeface="Arial"/>
                <a:cs typeface="Arial"/>
              </a:rPr>
              <a:t>Exam</a:t>
            </a:r>
            <a:r>
              <a:rPr sz="2400" b="1" i="1" spc="114" dirty="0" smtClean="0">
                <a:solidFill>
                  <a:srgbClr val="008000"/>
                </a:solidFill>
                <a:latin typeface="Arial"/>
                <a:cs typeface="Arial"/>
              </a:rPr>
              <a:t>ple:</a:t>
            </a:r>
            <a:endParaRPr sz="2400" dirty="0">
              <a:latin typeface="Arial"/>
              <a:cs typeface="Arial"/>
            </a:endParaRPr>
          </a:p>
        </p:txBody>
      </p:sp>
      <p:pic>
        <p:nvPicPr>
          <p:cNvPr id="11" name="Picture 10"/>
          <p:cNvPicPr>
            <a:picLocks noChangeAspect="1"/>
          </p:cNvPicPr>
          <p:nvPr/>
        </p:nvPicPr>
        <p:blipFill>
          <a:blip r:embed="rId2"/>
          <a:stretch>
            <a:fillRect/>
          </a:stretch>
        </p:blipFill>
        <p:spPr>
          <a:xfrm>
            <a:off x="268084" y="2514600"/>
            <a:ext cx="4976773" cy="4320783"/>
          </a:xfrm>
          <a:prstGeom prst="rect">
            <a:avLst/>
          </a:prstGeom>
        </p:spPr>
      </p:pic>
      <p:pic>
        <p:nvPicPr>
          <p:cNvPr id="6146" name="Picture 2" descr="http://orig13.deviantart.net/f87e/f/2012/300/9/2/rainbow_dash_sporting_her_san_francisco_giants_hat_by_metallica1147-d5j5gw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176" y="2819400"/>
            <a:ext cx="3581400" cy="2009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8630</TotalTime>
  <Words>547</Words>
  <Application>Microsoft Office PowerPoint</Application>
  <PresentationFormat>Custom</PresentationFormat>
  <Paragraphs>110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Dress Code  Expectations</vt:lpstr>
      <vt:lpstr>Make sure you have a copy  of the school’s Dress Code</vt:lpstr>
      <vt:lpstr>Shirts and Blouses</vt:lpstr>
      <vt:lpstr>Wear Pants That  are Clean and Fit</vt:lpstr>
      <vt:lpstr>Skirts, skorts, dresses and jumpers</vt:lpstr>
      <vt:lpstr>Leggings, tights and yoga pants</vt:lpstr>
      <vt:lpstr>Socks</vt:lpstr>
      <vt:lpstr>Shoes</vt:lpstr>
      <vt:lpstr>Hats</vt:lpstr>
      <vt:lpstr>Hair bows and Headbands</vt:lpstr>
      <vt:lpstr>Sweatshirts and Sweaters</vt:lpstr>
      <vt:lpstr>Jackets and Backpacks</vt:lpstr>
      <vt:lpstr>Exceptions and Fine Print:</vt:lpstr>
      <vt:lpstr>Let’s Dress  for Success!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Dress Code Expectations</dc:title>
  <dc:creator>suzyjohns</dc:creator>
  <cp:lastModifiedBy>Benjamin Ernest</cp:lastModifiedBy>
  <cp:revision>12</cp:revision>
  <cp:lastPrinted>2017-02-08T18:25:41Z</cp:lastPrinted>
  <dcterms:created xsi:type="dcterms:W3CDTF">2016-08-01T22:49:18Z</dcterms:created>
  <dcterms:modified xsi:type="dcterms:W3CDTF">2017-02-14T16:42:08Z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2011-11-15T00:00:00Z</vt:filetime>
  </property>
  <property fmtid="{D5CDD505-2E9C-101B-9397-08002B2CF9AE}" pid="3" name="Creator">
    <vt:lpwstr>PScript5.dll Version 5.2</vt:lpwstr>
  </property>
  <property fmtid="{D5CDD505-2E9C-101B-9397-08002B2CF9AE}" pid="4" name="LastSaved">
    <vt:filetime>2016-08-01T00:00:00Z</vt:filetime>
  </property>
</Properties>
</file>