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326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D94C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D94C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D94C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68325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63511" y="4973916"/>
            <a:ext cx="1701291" cy="17012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15900"/>
            <a:ext cx="1917064" cy="635000"/>
          </a:xfrm>
          <a:custGeom>
            <a:avLst/>
            <a:gdLst/>
            <a:ahLst/>
            <a:cxnLst/>
            <a:rect l="l" t="t" r="r" b="b"/>
            <a:pathLst>
              <a:path w="1917064" h="635000">
                <a:moveTo>
                  <a:pt x="0" y="635000"/>
                </a:moveTo>
                <a:lnTo>
                  <a:pt x="1917064" y="635000"/>
                </a:lnTo>
                <a:lnTo>
                  <a:pt x="1917064" y="0"/>
                </a:lnTo>
                <a:lnTo>
                  <a:pt x="0" y="0"/>
                </a:lnTo>
                <a:lnTo>
                  <a:pt x="0" y="635000"/>
                </a:lnTo>
                <a:close/>
              </a:path>
            </a:pathLst>
          </a:custGeom>
          <a:solidFill>
            <a:srgbClr val="0D94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215900"/>
            <a:ext cx="1917064" cy="635000"/>
          </a:xfrm>
          <a:custGeom>
            <a:avLst/>
            <a:gdLst/>
            <a:ahLst/>
            <a:cxnLst/>
            <a:rect l="l" t="t" r="r" b="b"/>
            <a:pathLst>
              <a:path w="1917064" h="635000">
                <a:moveTo>
                  <a:pt x="0" y="635000"/>
                </a:moveTo>
                <a:lnTo>
                  <a:pt x="1917064" y="635000"/>
                </a:lnTo>
                <a:lnTo>
                  <a:pt x="1917064" y="0"/>
                </a:lnTo>
                <a:lnTo>
                  <a:pt x="0" y="0"/>
                </a:lnTo>
                <a:lnTo>
                  <a:pt x="0" y="635000"/>
                </a:lnTo>
                <a:close/>
              </a:path>
            </a:pathLst>
          </a:custGeom>
          <a:ln w="9525">
            <a:solidFill>
              <a:srgbClr val="0D94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6588" y="261239"/>
            <a:ext cx="8370823" cy="584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D94C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5395" y="1589151"/>
            <a:ext cx="7633208" cy="4234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8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21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mailto:info@crisisprevention.com" TargetMode="External"/><Relationship Id="rId3" Type="http://schemas.openxmlformats.org/officeDocument/2006/relationships/image" Target="../media/image22.png"/><Relationship Id="rId7" Type="http://schemas.openxmlformats.org/officeDocument/2006/relationships/hyperlink" Target="http://www.youtube.com/watch?v=_MQqLlAdyqg&amp;amp;list=PLB0G-d4Ta3FJdFf7DFKiIcRqgqQstxfHa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hyperlink" Target="http://www.crisisprevention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5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6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7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980688"/>
            <a:ext cx="9144000" cy="14417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19" y="4125467"/>
            <a:ext cx="9098280" cy="1331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000500"/>
            <a:ext cx="9144000" cy="1356995"/>
          </a:xfrm>
          <a:custGeom>
            <a:avLst/>
            <a:gdLst/>
            <a:ahLst/>
            <a:cxnLst/>
            <a:rect l="l" t="t" r="r" b="b"/>
            <a:pathLst>
              <a:path w="9144000" h="1356995">
                <a:moveTo>
                  <a:pt x="0" y="1356868"/>
                </a:moveTo>
                <a:lnTo>
                  <a:pt x="9144000" y="1356868"/>
                </a:lnTo>
                <a:lnTo>
                  <a:pt x="9144000" y="0"/>
                </a:lnTo>
                <a:lnTo>
                  <a:pt x="0" y="0"/>
                </a:lnTo>
                <a:lnTo>
                  <a:pt x="0" y="13568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22564" y="4143755"/>
            <a:ext cx="821435" cy="12496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40537" y="4334764"/>
            <a:ext cx="8264525" cy="672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spc="-515" dirty="0">
                <a:solidFill>
                  <a:srgbClr val="0099CC"/>
                </a:solidFill>
                <a:latin typeface="Verdana"/>
                <a:cs typeface="Verdana"/>
              </a:rPr>
              <a:t>CPI’s </a:t>
            </a:r>
            <a:r>
              <a:rPr sz="4400" b="1" spc="-509" dirty="0">
                <a:solidFill>
                  <a:srgbClr val="0099CC"/>
                </a:solidFill>
                <a:latin typeface="Verdana"/>
                <a:cs typeface="Verdana"/>
              </a:rPr>
              <a:t>Top </a:t>
            </a:r>
            <a:r>
              <a:rPr sz="4400" b="1" spc="-665" dirty="0">
                <a:solidFill>
                  <a:srgbClr val="0099CC"/>
                </a:solidFill>
                <a:latin typeface="Verdana"/>
                <a:cs typeface="Verdana"/>
              </a:rPr>
              <a:t>10 </a:t>
            </a:r>
            <a:r>
              <a:rPr sz="4400" b="1" spc="-345" dirty="0">
                <a:solidFill>
                  <a:srgbClr val="0099CC"/>
                </a:solidFill>
                <a:latin typeface="Verdana"/>
                <a:cs typeface="Verdana"/>
              </a:rPr>
              <a:t>De-Escalation</a:t>
            </a:r>
            <a:r>
              <a:rPr sz="4400" b="1" spc="425" dirty="0">
                <a:solidFill>
                  <a:srgbClr val="0099CC"/>
                </a:solidFill>
                <a:latin typeface="Verdana"/>
                <a:cs typeface="Verdana"/>
              </a:rPr>
              <a:t> </a:t>
            </a:r>
            <a:r>
              <a:rPr sz="4400" b="1" spc="-610" dirty="0">
                <a:solidFill>
                  <a:srgbClr val="0099CC"/>
                </a:solidFill>
                <a:latin typeface="Verdana"/>
                <a:cs typeface="Verdana"/>
              </a:rPr>
              <a:t>Tips</a:t>
            </a:r>
            <a:endParaRPr sz="4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9695">
              <a:lnSpc>
                <a:spcPct val="100000"/>
              </a:lnSpc>
            </a:pPr>
            <a:r>
              <a:rPr sz="3200" spc="-275" dirty="0">
                <a:solidFill>
                  <a:srgbClr val="FFFFFF"/>
                </a:solidFill>
                <a:latin typeface="Arial"/>
                <a:cs typeface="Arial"/>
              </a:rPr>
              <a:t>TIP</a:t>
            </a:r>
            <a:r>
              <a:rPr sz="3200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0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5175" y="1537716"/>
            <a:ext cx="6621780" cy="46741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7644" y="1557400"/>
            <a:ext cx="6537325" cy="4589780"/>
          </a:xfrm>
          <a:custGeom>
            <a:avLst/>
            <a:gdLst/>
            <a:ahLst/>
            <a:cxnLst/>
            <a:rect l="l" t="t" r="r" b="b"/>
            <a:pathLst>
              <a:path w="6537325" h="4589780">
                <a:moveTo>
                  <a:pt x="0" y="4589399"/>
                </a:moveTo>
                <a:lnTo>
                  <a:pt x="6536817" y="4589399"/>
                </a:lnTo>
                <a:lnTo>
                  <a:pt x="6536817" y="0"/>
                </a:lnTo>
                <a:lnTo>
                  <a:pt x="0" y="0"/>
                </a:lnTo>
                <a:lnTo>
                  <a:pt x="0" y="4589399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5627" y="2082431"/>
            <a:ext cx="6168390" cy="3601085"/>
          </a:xfrm>
          <a:custGeom>
            <a:avLst/>
            <a:gdLst/>
            <a:ahLst/>
            <a:cxnLst/>
            <a:rect l="l" t="t" r="r" b="b"/>
            <a:pathLst>
              <a:path w="6168390" h="3601085">
                <a:moveTo>
                  <a:pt x="0" y="3600957"/>
                </a:moveTo>
                <a:lnTo>
                  <a:pt x="6168136" y="3600957"/>
                </a:lnTo>
                <a:lnTo>
                  <a:pt x="6168136" y="0"/>
                </a:lnTo>
                <a:lnTo>
                  <a:pt x="0" y="0"/>
                </a:lnTo>
                <a:lnTo>
                  <a:pt x="0" y="3600957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54507" y="2116582"/>
            <a:ext cx="5991225" cy="3488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87070">
              <a:lnSpc>
                <a:spcPct val="100000"/>
              </a:lnSpc>
            </a:pPr>
            <a:r>
              <a:rPr sz="3600" b="1" spc="-5" dirty="0">
                <a:solidFill>
                  <a:srgbClr val="89A739"/>
                </a:solidFill>
                <a:latin typeface="Arial"/>
                <a:cs typeface="Arial"/>
              </a:rPr>
              <a:t>Choose wisely </a:t>
            </a:r>
            <a:r>
              <a:rPr sz="3600" b="1" dirty="0">
                <a:solidFill>
                  <a:srgbClr val="89A739"/>
                </a:solidFill>
                <a:latin typeface="Arial"/>
                <a:cs typeface="Arial"/>
              </a:rPr>
              <a:t>what</a:t>
            </a:r>
            <a:r>
              <a:rPr sz="3600" b="1" spc="-55" dirty="0">
                <a:solidFill>
                  <a:srgbClr val="89A739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89A739"/>
                </a:solidFill>
                <a:latin typeface="Arial"/>
                <a:cs typeface="Arial"/>
              </a:rPr>
              <a:t>you  </a:t>
            </a:r>
            <a:r>
              <a:rPr sz="3600" b="1" spc="-5" dirty="0">
                <a:solidFill>
                  <a:srgbClr val="89A739"/>
                </a:solidFill>
                <a:latin typeface="Arial"/>
                <a:cs typeface="Arial"/>
              </a:rPr>
              <a:t>insist</a:t>
            </a:r>
            <a:r>
              <a:rPr sz="3600" b="1" spc="-65" dirty="0">
                <a:solidFill>
                  <a:srgbClr val="89A739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89A739"/>
                </a:solidFill>
                <a:latin typeface="Arial"/>
                <a:cs typeface="Arial"/>
              </a:rPr>
              <a:t>upon.</a:t>
            </a:r>
            <a:endParaRPr sz="3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2600" spc="-15" dirty="0">
                <a:solidFill>
                  <a:srgbClr val="FFFFFF"/>
                </a:solidFill>
                <a:latin typeface="Arial"/>
                <a:cs typeface="Arial"/>
              </a:rPr>
              <a:t>It’s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important to 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thoughtful in deciding  </a:t>
            </a:r>
            <a:r>
              <a:rPr sz="2600" b="1" spc="-235" dirty="0">
                <a:solidFill>
                  <a:srgbClr val="0D94CC"/>
                </a:solidFill>
                <a:latin typeface="Verdana"/>
                <a:cs typeface="Verdana"/>
              </a:rPr>
              <a:t>which </a:t>
            </a:r>
            <a:r>
              <a:rPr sz="2600" b="1" spc="-300" dirty="0">
                <a:solidFill>
                  <a:srgbClr val="0D94CC"/>
                </a:solidFill>
                <a:latin typeface="Verdana"/>
                <a:cs typeface="Verdana"/>
              </a:rPr>
              <a:t>rules </a:t>
            </a:r>
            <a:r>
              <a:rPr sz="2600" b="1" spc="-185" dirty="0">
                <a:solidFill>
                  <a:srgbClr val="0D94CC"/>
                </a:solidFill>
                <a:latin typeface="Verdana"/>
                <a:cs typeface="Verdana"/>
              </a:rPr>
              <a:t>are </a:t>
            </a:r>
            <a:r>
              <a:rPr sz="2600" b="1" spc="-175" dirty="0">
                <a:solidFill>
                  <a:srgbClr val="0D94CC"/>
                </a:solidFill>
                <a:latin typeface="Verdana"/>
                <a:cs typeface="Verdana"/>
              </a:rPr>
              <a:t>negotiable </a:t>
            </a:r>
            <a:r>
              <a:rPr sz="2600" b="1" spc="-145" dirty="0">
                <a:solidFill>
                  <a:srgbClr val="0D94CC"/>
                </a:solidFill>
                <a:latin typeface="Verdana"/>
                <a:cs typeface="Verdana"/>
              </a:rPr>
              <a:t>and  </a:t>
            </a:r>
            <a:r>
              <a:rPr sz="2600" b="1" spc="-235" dirty="0">
                <a:solidFill>
                  <a:srgbClr val="0D94CC"/>
                </a:solidFill>
                <a:latin typeface="Verdana"/>
                <a:cs typeface="Verdana"/>
              </a:rPr>
              <a:t>which </a:t>
            </a:r>
            <a:r>
              <a:rPr sz="2600" b="1" spc="-185" dirty="0">
                <a:solidFill>
                  <a:srgbClr val="0D94CC"/>
                </a:solidFill>
                <a:latin typeface="Verdana"/>
                <a:cs typeface="Verdana"/>
              </a:rPr>
              <a:t>are </a:t>
            </a:r>
            <a:r>
              <a:rPr sz="2600" b="1" spc="-260" dirty="0">
                <a:solidFill>
                  <a:srgbClr val="0D94CC"/>
                </a:solidFill>
                <a:latin typeface="Verdana"/>
                <a:cs typeface="Verdana"/>
              </a:rPr>
              <a:t>not.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For example, if a person  doesn’t want to shower in </a:t>
            </a:r>
            <a:r>
              <a:rPr sz="26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morning,  can you </a:t>
            </a:r>
            <a:r>
              <a:rPr sz="2600" b="1" i="1" spc="35" dirty="0">
                <a:solidFill>
                  <a:srgbClr val="D99593"/>
                </a:solidFill>
                <a:latin typeface="Arial"/>
                <a:cs typeface="Arial"/>
              </a:rPr>
              <a:t>allow </a:t>
            </a:r>
            <a:r>
              <a:rPr sz="2600" b="1" i="1" spc="60" dirty="0">
                <a:solidFill>
                  <a:srgbClr val="D99593"/>
                </a:solidFill>
                <a:latin typeface="Arial"/>
                <a:cs typeface="Arial"/>
              </a:rPr>
              <a:t>them </a:t>
            </a:r>
            <a:r>
              <a:rPr sz="2600" b="1" i="1" spc="-5" dirty="0">
                <a:solidFill>
                  <a:srgbClr val="D99593"/>
                </a:solidFill>
                <a:latin typeface="Arial"/>
                <a:cs typeface="Arial"/>
              </a:rPr>
              <a:t>to </a:t>
            </a:r>
            <a:r>
              <a:rPr sz="2600" b="1" i="1" spc="40" dirty="0">
                <a:solidFill>
                  <a:srgbClr val="D99593"/>
                </a:solidFill>
                <a:latin typeface="Arial"/>
                <a:cs typeface="Arial"/>
              </a:rPr>
              <a:t>choose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6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time  of day that feels best for</a:t>
            </a:r>
            <a:r>
              <a:rPr sz="26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them?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74180" y="2921507"/>
            <a:ext cx="2369820" cy="22326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23888" y="2894076"/>
            <a:ext cx="1056131" cy="22326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96734" y="3043301"/>
            <a:ext cx="2153920" cy="1594485"/>
          </a:xfrm>
          <a:custGeom>
            <a:avLst/>
            <a:gdLst/>
            <a:ahLst/>
            <a:cxnLst/>
            <a:rect l="l" t="t" r="r" b="b"/>
            <a:pathLst>
              <a:path w="2153920" h="1594485">
                <a:moveTo>
                  <a:pt x="84836" y="0"/>
                </a:moveTo>
                <a:lnTo>
                  <a:pt x="0" y="1474851"/>
                </a:lnTo>
                <a:lnTo>
                  <a:pt x="2068830" y="1593977"/>
                </a:lnTo>
                <a:lnTo>
                  <a:pt x="2153666" y="118999"/>
                </a:lnTo>
                <a:lnTo>
                  <a:pt x="84836" y="0"/>
                </a:lnTo>
                <a:close/>
              </a:path>
            </a:pathLst>
          </a:custGeom>
          <a:solidFill>
            <a:srgbClr val="FFF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80884" y="3330447"/>
            <a:ext cx="1595628" cy="10772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82028" y="2894076"/>
            <a:ext cx="345948" cy="3444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378710" y="264795"/>
            <a:ext cx="5161280" cy="521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40" dirty="0">
                <a:solidFill>
                  <a:srgbClr val="0D94CC"/>
                </a:solidFill>
                <a:latin typeface="Calibri"/>
                <a:cs typeface="Calibri"/>
              </a:rPr>
              <a:t>CPI’s </a:t>
            </a:r>
            <a:r>
              <a:rPr sz="3200" b="1" spc="-90" dirty="0">
                <a:solidFill>
                  <a:srgbClr val="0D94CC"/>
                </a:solidFill>
                <a:latin typeface="Calibri"/>
                <a:cs typeface="Calibri"/>
              </a:rPr>
              <a:t>Top </a:t>
            </a:r>
            <a:r>
              <a:rPr sz="3200" b="1" spc="-5" dirty="0">
                <a:solidFill>
                  <a:srgbClr val="0D94CC"/>
                </a:solidFill>
                <a:latin typeface="Calibri"/>
                <a:cs typeface="Calibri"/>
              </a:rPr>
              <a:t>10 De-Escalation</a:t>
            </a:r>
            <a:r>
              <a:rPr sz="3200" b="1" spc="55" dirty="0">
                <a:solidFill>
                  <a:srgbClr val="0D94CC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0D94CC"/>
                </a:solidFill>
                <a:latin typeface="Calibri"/>
                <a:cs typeface="Calibri"/>
              </a:rPr>
              <a:t>Tips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9695">
              <a:lnSpc>
                <a:spcPct val="100000"/>
              </a:lnSpc>
            </a:pPr>
            <a:r>
              <a:rPr sz="3200" spc="-275" dirty="0">
                <a:solidFill>
                  <a:srgbClr val="FFFFFF"/>
                </a:solidFill>
                <a:latin typeface="Arial"/>
                <a:cs typeface="Arial"/>
              </a:rPr>
              <a:t>TIP</a:t>
            </a:r>
            <a:r>
              <a:rPr sz="3200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0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5175" y="1537716"/>
            <a:ext cx="6621780" cy="46741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7644" y="1557400"/>
            <a:ext cx="6537325" cy="4589780"/>
          </a:xfrm>
          <a:custGeom>
            <a:avLst/>
            <a:gdLst/>
            <a:ahLst/>
            <a:cxnLst/>
            <a:rect l="l" t="t" r="r" b="b"/>
            <a:pathLst>
              <a:path w="6537325" h="4589780">
                <a:moveTo>
                  <a:pt x="0" y="4589399"/>
                </a:moveTo>
                <a:lnTo>
                  <a:pt x="6536817" y="4589399"/>
                </a:lnTo>
                <a:lnTo>
                  <a:pt x="6536817" y="0"/>
                </a:lnTo>
                <a:lnTo>
                  <a:pt x="0" y="0"/>
                </a:lnTo>
                <a:lnTo>
                  <a:pt x="0" y="4589399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5627" y="1879168"/>
            <a:ext cx="6168390" cy="4093845"/>
          </a:xfrm>
          <a:custGeom>
            <a:avLst/>
            <a:gdLst/>
            <a:ahLst/>
            <a:cxnLst/>
            <a:rect l="l" t="t" r="r" b="b"/>
            <a:pathLst>
              <a:path w="6168390" h="4093845">
                <a:moveTo>
                  <a:pt x="0" y="4093464"/>
                </a:moveTo>
                <a:lnTo>
                  <a:pt x="6168136" y="4093464"/>
                </a:lnTo>
                <a:lnTo>
                  <a:pt x="6168136" y="0"/>
                </a:lnTo>
                <a:lnTo>
                  <a:pt x="0" y="0"/>
                </a:lnTo>
                <a:lnTo>
                  <a:pt x="0" y="4093464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54507" y="1913254"/>
            <a:ext cx="5970270" cy="397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5" dirty="0">
                <a:solidFill>
                  <a:srgbClr val="89A739"/>
                </a:solidFill>
                <a:latin typeface="Arial"/>
                <a:cs typeface="Arial"/>
              </a:rPr>
              <a:t>Allow silence for</a:t>
            </a:r>
            <a:r>
              <a:rPr sz="3600" b="1" spc="-30" dirty="0">
                <a:solidFill>
                  <a:srgbClr val="89A739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89A739"/>
                </a:solidFill>
                <a:latin typeface="Arial"/>
                <a:cs typeface="Arial"/>
              </a:rPr>
              <a:t>reflection.</a:t>
            </a:r>
            <a:endParaRPr sz="3600">
              <a:latin typeface="Arial"/>
              <a:cs typeface="Arial"/>
            </a:endParaRPr>
          </a:p>
          <a:p>
            <a:pPr marL="12700" marR="80010">
              <a:lnSpc>
                <a:spcPct val="100099"/>
              </a:lnSpc>
              <a:spcBef>
                <a:spcPts val="15"/>
              </a:spcBef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We’ve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all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experienced </a:t>
            </a:r>
            <a:r>
              <a:rPr sz="2800" b="1" spc="-280" dirty="0">
                <a:solidFill>
                  <a:srgbClr val="D99593"/>
                </a:solidFill>
                <a:latin typeface="Verdana"/>
                <a:cs typeface="Verdana"/>
              </a:rPr>
              <a:t>awkward  </a:t>
            </a:r>
            <a:r>
              <a:rPr sz="2800" b="1" spc="-225" dirty="0">
                <a:solidFill>
                  <a:srgbClr val="D99593"/>
                </a:solidFill>
                <a:latin typeface="Verdana"/>
                <a:cs typeface="Verdana"/>
              </a:rPr>
              <a:t>silences.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While it may seem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counterintuitive to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let moments of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silence </a:t>
            </a: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occur,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sometimes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it’s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best  choice.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It can </a:t>
            </a:r>
            <a:r>
              <a:rPr sz="2800" b="1" i="1" spc="60" dirty="0">
                <a:solidFill>
                  <a:srgbClr val="0D94CC"/>
                </a:solidFill>
                <a:latin typeface="Arial"/>
                <a:cs typeface="Arial"/>
              </a:rPr>
              <a:t>give </a:t>
            </a:r>
            <a:r>
              <a:rPr sz="2800" b="1" i="1" spc="285" dirty="0">
                <a:solidFill>
                  <a:srgbClr val="0D94CC"/>
                </a:solidFill>
                <a:latin typeface="Arial"/>
                <a:cs typeface="Arial"/>
              </a:rPr>
              <a:t>a </a:t>
            </a:r>
            <a:r>
              <a:rPr sz="2800" b="1" i="1" spc="-25" dirty="0">
                <a:solidFill>
                  <a:srgbClr val="0D94CC"/>
                </a:solidFill>
                <a:latin typeface="Arial"/>
                <a:cs typeface="Arial"/>
              </a:rPr>
              <a:t>person </a:t>
            </a:r>
            <a:r>
              <a:rPr sz="2800" b="1" i="1" spc="285" dirty="0">
                <a:solidFill>
                  <a:srgbClr val="0D94CC"/>
                </a:solidFill>
                <a:latin typeface="Arial"/>
                <a:cs typeface="Arial"/>
              </a:rPr>
              <a:t>a  </a:t>
            </a:r>
            <a:r>
              <a:rPr sz="2800" b="1" i="1" spc="145" dirty="0">
                <a:solidFill>
                  <a:srgbClr val="0D94CC"/>
                </a:solidFill>
                <a:latin typeface="Arial"/>
                <a:cs typeface="Arial"/>
              </a:rPr>
              <a:t>chance </a:t>
            </a:r>
            <a:r>
              <a:rPr sz="2800" b="1" i="1" spc="-10" dirty="0">
                <a:solidFill>
                  <a:srgbClr val="0D94CC"/>
                </a:solidFill>
                <a:latin typeface="Arial"/>
                <a:cs typeface="Arial"/>
              </a:rPr>
              <a:t>to </a:t>
            </a:r>
            <a:r>
              <a:rPr sz="2800" b="1" i="1" spc="20" dirty="0">
                <a:solidFill>
                  <a:srgbClr val="0D94CC"/>
                </a:solidFill>
                <a:latin typeface="Arial"/>
                <a:cs typeface="Arial"/>
              </a:rPr>
              <a:t>reflect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what’s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happening, and </a:t>
            </a:r>
            <a:r>
              <a:rPr sz="2800" b="1" spc="-325" dirty="0">
                <a:solidFill>
                  <a:srgbClr val="D99593"/>
                </a:solidFill>
                <a:latin typeface="Verdana"/>
                <a:cs typeface="Verdana"/>
              </a:rPr>
              <a:t>how </a:t>
            </a:r>
            <a:r>
              <a:rPr sz="2800" b="1" spc="-200" dirty="0">
                <a:solidFill>
                  <a:srgbClr val="D99593"/>
                </a:solidFill>
                <a:latin typeface="Verdana"/>
                <a:cs typeface="Verdana"/>
              </a:rPr>
              <a:t>he </a:t>
            </a:r>
            <a:r>
              <a:rPr sz="2800" b="1" spc="-320" dirty="0">
                <a:solidFill>
                  <a:srgbClr val="D99593"/>
                </a:solidFill>
                <a:latin typeface="Verdana"/>
                <a:cs typeface="Verdana"/>
              </a:rPr>
              <a:t>or </a:t>
            </a:r>
            <a:r>
              <a:rPr sz="2800" b="1" spc="-275" dirty="0">
                <a:solidFill>
                  <a:srgbClr val="D99593"/>
                </a:solidFill>
                <a:latin typeface="Verdana"/>
                <a:cs typeface="Verdana"/>
              </a:rPr>
              <a:t>she  </a:t>
            </a:r>
            <a:r>
              <a:rPr sz="2800" b="1" spc="-204" dirty="0">
                <a:solidFill>
                  <a:srgbClr val="D99593"/>
                </a:solidFill>
                <a:latin typeface="Verdana"/>
                <a:cs typeface="Verdana"/>
              </a:rPr>
              <a:t>needs </a:t>
            </a:r>
            <a:r>
              <a:rPr sz="2800" b="1" spc="-285" dirty="0">
                <a:solidFill>
                  <a:srgbClr val="D99593"/>
                </a:solidFill>
                <a:latin typeface="Verdana"/>
                <a:cs typeface="Verdana"/>
              </a:rPr>
              <a:t>to</a:t>
            </a:r>
            <a:r>
              <a:rPr sz="2800" b="1" spc="-210" dirty="0">
                <a:solidFill>
                  <a:srgbClr val="D99593"/>
                </a:solidFill>
                <a:latin typeface="Verdana"/>
                <a:cs typeface="Verdana"/>
              </a:rPr>
              <a:t> </a:t>
            </a:r>
            <a:r>
              <a:rPr sz="2800" b="1" spc="-140" dirty="0">
                <a:solidFill>
                  <a:srgbClr val="D99593"/>
                </a:solidFill>
                <a:latin typeface="Verdana"/>
                <a:cs typeface="Verdana"/>
              </a:rPr>
              <a:t>proceed.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74180" y="2921507"/>
            <a:ext cx="2369820" cy="22326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23888" y="2894076"/>
            <a:ext cx="1056131" cy="22326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96734" y="3043301"/>
            <a:ext cx="2153920" cy="1594485"/>
          </a:xfrm>
          <a:custGeom>
            <a:avLst/>
            <a:gdLst/>
            <a:ahLst/>
            <a:cxnLst/>
            <a:rect l="l" t="t" r="r" b="b"/>
            <a:pathLst>
              <a:path w="2153920" h="1594485">
                <a:moveTo>
                  <a:pt x="84836" y="0"/>
                </a:moveTo>
                <a:lnTo>
                  <a:pt x="0" y="1474851"/>
                </a:lnTo>
                <a:lnTo>
                  <a:pt x="2068830" y="1593977"/>
                </a:lnTo>
                <a:lnTo>
                  <a:pt x="2153666" y="118999"/>
                </a:lnTo>
                <a:lnTo>
                  <a:pt x="84836" y="0"/>
                </a:lnTo>
                <a:close/>
              </a:path>
            </a:pathLst>
          </a:custGeom>
          <a:solidFill>
            <a:srgbClr val="FFF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02220" y="3474465"/>
            <a:ext cx="1388236" cy="5755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90282" y="4123054"/>
            <a:ext cx="1718818" cy="19380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82028" y="2894076"/>
            <a:ext cx="345948" cy="3444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378710" y="264795"/>
            <a:ext cx="5161280" cy="521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40" dirty="0">
                <a:solidFill>
                  <a:srgbClr val="0D94CC"/>
                </a:solidFill>
                <a:latin typeface="Calibri"/>
                <a:cs typeface="Calibri"/>
              </a:rPr>
              <a:t>CPI’s </a:t>
            </a:r>
            <a:r>
              <a:rPr sz="3200" b="1" spc="-90" dirty="0">
                <a:solidFill>
                  <a:srgbClr val="0D94CC"/>
                </a:solidFill>
                <a:latin typeface="Calibri"/>
                <a:cs typeface="Calibri"/>
              </a:rPr>
              <a:t>Top </a:t>
            </a:r>
            <a:r>
              <a:rPr sz="3200" b="1" spc="-5" dirty="0">
                <a:solidFill>
                  <a:srgbClr val="0D94CC"/>
                </a:solidFill>
                <a:latin typeface="Calibri"/>
                <a:cs typeface="Calibri"/>
              </a:rPr>
              <a:t>10 De-Escalation</a:t>
            </a:r>
            <a:r>
              <a:rPr sz="3200" b="1" spc="55" dirty="0">
                <a:solidFill>
                  <a:srgbClr val="0D94CC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0D94CC"/>
                </a:solidFill>
                <a:latin typeface="Calibri"/>
                <a:cs typeface="Calibri"/>
              </a:rPr>
              <a:t>Tips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3200" spc="-275" dirty="0">
                <a:solidFill>
                  <a:srgbClr val="FFFFFF"/>
                </a:solidFill>
                <a:latin typeface="Arial"/>
                <a:cs typeface="Arial"/>
              </a:rPr>
              <a:t>TIP</a:t>
            </a:r>
            <a:r>
              <a:rPr sz="3200" spc="-2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5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5175" y="1537716"/>
            <a:ext cx="6621780" cy="46741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7644" y="1557400"/>
            <a:ext cx="6537325" cy="4589780"/>
          </a:xfrm>
          <a:custGeom>
            <a:avLst/>
            <a:gdLst/>
            <a:ahLst/>
            <a:cxnLst/>
            <a:rect l="l" t="t" r="r" b="b"/>
            <a:pathLst>
              <a:path w="6537325" h="4589780">
                <a:moveTo>
                  <a:pt x="0" y="4589399"/>
                </a:moveTo>
                <a:lnTo>
                  <a:pt x="6536817" y="4589399"/>
                </a:lnTo>
                <a:lnTo>
                  <a:pt x="6536817" y="0"/>
                </a:lnTo>
                <a:lnTo>
                  <a:pt x="0" y="0"/>
                </a:lnTo>
                <a:lnTo>
                  <a:pt x="0" y="4589399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5627" y="2082419"/>
            <a:ext cx="6168390" cy="2369820"/>
          </a:xfrm>
          <a:custGeom>
            <a:avLst/>
            <a:gdLst/>
            <a:ahLst/>
            <a:cxnLst/>
            <a:rect l="l" t="t" r="r" b="b"/>
            <a:pathLst>
              <a:path w="6168390" h="2369820">
                <a:moveTo>
                  <a:pt x="0" y="2369819"/>
                </a:moveTo>
                <a:lnTo>
                  <a:pt x="6168136" y="2369819"/>
                </a:lnTo>
                <a:lnTo>
                  <a:pt x="6168136" y="0"/>
                </a:lnTo>
                <a:lnTo>
                  <a:pt x="0" y="0"/>
                </a:lnTo>
                <a:lnTo>
                  <a:pt x="0" y="2369819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54507" y="2116582"/>
            <a:ext cx="5474970" cy="2268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5" dirty="0">
                <a:solidFill>
                  <a:srgbClr val="89A739"/>
                </a:solidFill>
                <a:latin typeface="Arial"/>
                <a:cs typeface="Arial"/>
              </a:rPr>
              <a:t>Allow time for decisions.</a:t>
            </a:r>
            <a:endParaRPr sz="3600">
              <a:latin typeface="Arial"/>
              <a:cs typeface="Arial"/>
            </a:endParaRPr>
          </a:p>
          <a:p>
            <a:pPr marL="12700" marR="5080">
              <a:lnSpc>
                <a:spcPct val="100400"/>
              </a:lnSpc>
              <a:spcBef>
                <a:spcPts val="5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When a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person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800" b="1" spc="-270" dirty="0">
                <a:solidFill>
                  <a:srgbClr val="D99593"/>
                </a:solidFill>
                <a:latin typeface="Verdana"/>
                <a:cs typeface="Verdana"/>
              </a:rPr>
              <a:t>upset,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may  not be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able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800" b="1" spc="-325" dirty="0">
                <a:solidFill>
                  <a:srgbClr val="0D94CC"/>
                </a:solidFill>
                <a:latin typeface="Verdana"/>
                <a:cs typeface="Verdana"/>
              </a:rPr>
              <a:t>think </a:t>
            </a:r>
            <a:r>
              <a:rPr sz="2800" b="1" spc="-185" dirty="0">
                <a:solidFill>
                  <a:srgbClr val="0D94CC"/>
                </a:solidFill>
                <a:latin typeface="Verdana"/>
                <a:cs typeface="Verdana"/>
              </a:rPr>
              <a:t>clearly.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Give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them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 few moments to </a:t>
            </a:r>
            <a:r>
              <a:rPr sz="2800" b="1" i="1" spc="-45" dirty="0">
                <a:solidFill>
                  <a:srgbClr val="D99593"/>
                </a:solidFill>
                <a:latin typeface="Arial"/>
                <a:cs typeface="Arial"/>
              </a:rPr>
              <a:t>think  </a:t>
            </a:r>
            <a:r>
              <a:rPr sz="2800" b="1" i="1" spc="-30" dirty="0">
                <a:solidFill>
                  <a:srgbClr val="D99593"/>
                </a:solidFill>
                <a:latin typeface="Arial"/>
                <a:cs typeface="Arial"/>
              </a:rPr>
              <a:t>through </a:t>
            </a:r>
            <a:r>
              <a:rPr sz="2800" b="1" i="1" spc="-10" dirty="0">
                <a:solidFill>
                  <a:srgbClr val="D99593"/>
                </a:solidFill>
                <a:latin typeface="Trebuchet MS"/>
                <a:cs typeface="Trebuchet MS"/>
              </a:rPr>
              <a:t>what </a:t>
            </a:r>
            <a:r>
              <a:rPr sz="2800" b="1" i="1" spc="60" dirty="0">
                <a:solidFill>
                  <a:srgbClr val="D99593"/>
                </a:solidFill>
                <a:latin typeface="Trebuchet MS"/>
                <a:cs typeface="Trebuchet MS"/>
              </a:rPr>
              <a:t>you’ve</a:t>
            </a:r>
            <a:r>
              <a:rPr sz="2800" b="1" i="1" spc="-125" dirty="0">
                <a:solidFill>
                  <a:srgbClr val="D99593"/>
                </a:solidFill>
                <a:latin typeface="Trebuchet MS"/>
                <a:cs typeface="Trebuchet MS"/>
              </a:rPr>
              <a:t> </a:t>
            </a:r>
            <a:r>
              <a:rPr sz="2800" b="1" i="1" spc="-35" dirty="0">
                <a:solidFill>
                  <a:srgbClr val="D99593"/>
                </a:solidFill>
                <a:latin typeface="Trebuchet MS"/>
                <a:cs typeface="Trebuchet MS"/>
              </a:rPr>
              <a:t>said.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74180" y="2921507"/>
            <a:ext cx="2369820" cy="22326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23888" y="2894076"/>
            <a:ext cx="1056131" cy="22326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96734" y="3043301"/>
            <a:ext cx="2153920" cy="1594485"/>
          </a:xfrm>
          <a:custGeom>
            <a:avLst/>
            <a:gdLst/>
            <a:ahLst/>
            <a:cxnLst/>
            <a:rect l="l" t="t" r="r" b="b"/>
            <a:pathLst>
              <a:path w="2153920" h="1594485">
                <a:moveTo>
                  <a:pt x="84836" y="0"/>
                </a:moveTo>
                <a:lnTo>
                  <a:pt x="0" y="1474851"/>
                </a:lnTo>
                <a:lnTo>
                  <a:pt x="2068830" y="1593977"/>
                </a:lnTo>
                <a:lnTo>
                  <a:pt x="2153666" y="118999"/>
                </a:lnTo>
                <a:lnTo>
                  <a:pt x="84836" y="0"/>
                </a:lnTo>
                <a:close/>
              </a:path>
            </a:pathLst>
          </a:custGeom>
          <a:solidFill>
            <a:srgbClr val="FFF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90536" y="3463797"/>
            <a:ext cx="1676654" cy="8507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82028" y="2894076"/>
            <a:ext cx="345948" cy="3444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378710" y="264795"/>
            <a:ext cx="5161280" cy="521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40" dirty="0">
                <a:solidFill>
                  <a:srgbClr val="0D94CC"/>
                </a:solidFill>
                <a:latin typeface="Calibri"/>
                <a:cs typeface="Calibri"/>
              </a:rPr>
              <a:t>CPI’s </a:t>
            </a:r>
            <a:r>
              <a:rPr sz="3200" b="1" spc="-90" dirty="0">
                <a:solidFill>
                  <a:srgbClr val="0D94CC"/>
                </a:solidFill>
                <a:latin typeface="Calibri"/>
                <a:cs typeface="Calibri"/>
              </a:rPr>
              <a:t>Top </a:t>
            </a:r>
            <a:r>
              <a:rPr sz="3200" b="1" spc="-5" dirty="0">
                <a:solidFill>
                  <a:srgbClr val="0D94CC"/>
                </a:solidFill>
                <a:latin typeface="Calibri"/>
                <a:cs typeface="Calibri"/>
              </a:rPr>
              <a:t>10 De-Escalation</a:t>
            </a:r>
            <a:r>
              <a:rPr sz="3200" b="1" spc="55" dirty="0">
                <a:solidFill>
                  <a:srgbClr val="0D94CC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0D94CC"/>
                </a:solidFill>
                <a:latin typeface="Calibri"/>
                <a:cs typeface="Calibri"/>
              </a:rPr>
              <a:t>Tips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05650" y="5023878"/>
            <a:ext cx="1701292" cy="17012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5175" y="1220724"/>
            <a:ext cx="6621780" cy="4674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7644" y="1239900"/>
            <a:ext cx="6537325" cy="3281679"/>
          </a:xfrm>
          <a:custGeom>
            <a:avLst/>
            <a:gdLst/>
            <a:ahLst/>
            <a:cxnLst/>
            <a:rect l="l" t="t" r="r" b="b"/>
            <a:pathLst>
              <a:path w="6537325" h="3281679">
                <a:moveTo>
                  <a:pt x="0" y="3281299"/>
                </a:moveTo>
                <a:lnTo>
                  <a:pt x="6536817" y="3281299"/>
                </a:lnTo>
                <a:lnTo>
                  <a:pt x="6536817" y="0"/>
                </a:lnTo>
                <a:lnTo>
                  <a:pt x="0" y="0"/>
                </a:lnTo>
                <a:lnTo>
                  <a:pt x="0" y="3281299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6452" y="1548511"/>
            <a:ext cx="6168390" cy="2832100"/>
          </a:xfrm>
          <a:custGeom>
            <a:avLst/>
            <a:gdLst/>
            <a:ahLst/>
            <a:cxnLst/>
            <a:rect l="l" t="t" r="r" b="b"/>
            <a:pathLst>
              <a:path w="6168390" h="2832100">
                <a:moveTo>
                  <a:pt x="0" y="2831592"/>
                </a:moveTo>
                <a:lnTo>
                  <a:pt x="6168135" y="2831592"/>
                </a:lnTo>
                <a:lnTo>
                  <a:pt x="6168135" y="0"/>
                </a:lnTo>
                <a:lnTo>
                  <a:pt x="0" y="0"/>
                </a:lnTo>
                <a:lnTo>
                  <a:pt x="0" y="2831592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Thank</a:t>
            </a:r>
            <a:r>
              <a:rPr spc="-75" dirty="0"/>
              <a:t> You!</a:t>
            </a:r>
          </a:p>
        </p:txBody>
      </p:sp>
      <p:sp>
        <p:nvSpPr>
          <p:cNvPr id="7" name="object 7"/>
          <p:cNvSpPr/>
          <p:nvPr/>
        </p:nvSpPr>
        <p:spPr>
          <a:xfrm>
            <a:off x="307644" y="4521200"/>
            <a:ext cx="6537325" cy="1625600"/>
          </a:xfrm>
          <a:custGeom>
            <a:avLst/>
            <a:gdLst/>
            <a:ahLst/>
            <a:cxnLst/>
            <a:rect l="l" t="t" r="r" b="b"/>
            <a:pathLst>
              <a:path w="6537325" h="1625600">
                <a:moveTo>
                  <a:pt x="0" y="1625600"/>
                </a:moveTo>
                <a:lnTo>
                  <a:pt x="6536817" y="1625600"/>
                </a:lnTo>
                <a:lnTo>
                  <a:pt x="6536817" y="0"/>
                </a:lnTo>
                <a:lnTo>
                  <a:pt x="0" y="0"/>
                </a:lnTo>
                <a:lnTo>
                  <a:pt x="0" y="162560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94512" y="6355689"/>
            <a:ext cx="131254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u="sng" spc="-5" dirty="0">
                <a:solidFill>
                  <a:srgbClr val="800080"/>
                </a:solidFill>
                <a:latin typeface="Calibri"/>
                <a:cs typeface="Calibri"/>
                <a:hlinkClick r:id="rId4"/>
              </a:rPr>
              <a:t>crisisprevention.com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24293" y="6361785"/>
            <a:ext cx="19621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© 2014 </a:t>
            </a:r>
            <a:r>
              <a:rPr sz="1200" spc="-5" dirty="0">
                <a:latin typeface="Calibri"/>
                <a:cs typeface="Calibri"/>
              </a:rPr>
              <a:t>CPI. </a:t>
            </a:r>
            <a:r>
              <a:rPr sz="1200" dirty="0">
                <a:latin typeface="Calibri"/>
                <a:cs typeface="Calibri"/>
              </a:rPr>
              <a:t>All </a:t>
            </a:r>
            <a:r>
              <a:rPr sz="1200" spc="-5" dirty="0">
                <a:latin typeface="Calibri"/>
                <a:cs typeface="Calibri"/>
              </a:rPr>
              <a:t>rights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reserved.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83664" y="3654552"/>
            <a:ext cx="3142488" cy="6705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00883" y="3739896"/>
            <a:ext cx="1958340" cy="5654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30400" y="3679063"/>
            <a:ext cx="3048000" cy="575945"/>
          </a:xfrm>
          <a:custGeom>
            <a:avLst/>
            <a:gdLst/>
            <a:ahLst/>
            <a:cxnLst/>
            <a:rect l="l" t="t" r="r" b="b"/>
            <a:pathLst>
              <a:path w="3048000" h="575945">
                <a:moveTo>
                  <a:pt x="2952115" y="0"/>
                </a:moveTo>
                <a:lnTo>
                  <a:pt x="95885" y="0"/>
                </a:lnTo>
                <a:lnTo>
                  <a:pt x="58560" y="7534"/>
                </a:lnTo>
                <a:lnTo>
                  <a:pt x="28082" y="28082"/>
                </a:lnTo>
                <a:lnTo>
                  <a:pt x="7534" y="58560"/>
                </a:lnTo>
                <a:lnTo>
                  <a:pt x="0" y="95885"/>
                </a:lnTo>
                <a:lnTo>
                  <a:pt x="0" y="479551"/>
                </a:lnTo>
                <a:lnTo>
                  <a:pt x="7534" y="516876"/>
                </a:lnTo>
                <a:lnTo>
                  <a:pt x="28082" y="547354"/>
                </a:lnTo>
                <a:lnTo>
                  <a:pt x="58560" y="567902"/>
                </a:lnTo>
                <a:lnTo>
                  <a:pt x="95885" y="575437"/>
                </a:lnTo>
                <a:lnTo>
                  <a:pt x="2952115" y="575437"/>
                </a:lnTo>
                <a:lnTo>
                  <a:pt x="2989439" y="567902"/>
                </a:lnTo>
                <a:lnTo>
                  <a:pt x="3019917" y="547354"/>
                </a:lnTo>
                <a:lnTo>
                  <a:pt x="3040465" y="516876"/>
                </a:lnTo>
                <a:lnTo>
                  <a:pt x="3048000" y="479551"/>
                </a:lnTo>
                <a:lnTo>
                  <a:pt x="3048000" y="95885"/>
                </a:lnTo>
                <a:lnTo>
                  <a:pt x="3040465" y="58560"/>
                </a:lnTo>
                <a:lnTo>
                  <a:pt x="3019917" y="28082"/>
                </a:lnTo>
                <a:lnTo>
                  <a:pt x="2989439" y="7534"/>
                </a:lnTo>
                <a:lnTo>
                  <a:pt x="2952115" y="0"/>
                </a:lnTo>
                <a:close/>
              </a:path>
            </a:pathLst>
          </a:custGeom>
          <a:solidFill>
            <a:srgbClr val="0D94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30400" y="3679063"/>
            <a:ext cx="3048000" cy="575945"/>
          </a:xfrm>
          <a:custGeom>
            <a:avLst/>
            <a:gdLst/>
            <a:ahLst/>
            <a:cxnLst/>
            <a:rect l="l" t="t" r="r" b="b"/>
            <a:pathLst>
              <a:path w="3048000" h="575945">
                <a:moveTo>
                  <a:pt x="0" y="95885"/>
                </a:moveTo>
                <a:lnTo>
                  <a:pt x="7534" y="58560"/>
                </a:lnTo>
                <a:lnTo>
                  <a:pt x="28082" y="28082"/>
                </a:lnTo>
                <a:lnTo>
                  <a:pt x="58560" y="7534"/>
                </a:lnTo>
                <a:lnTo>
                  <a:pt x="95885" y="0"/>
                </a:lnTo>
                <a:lnTo>
                  <a:pt x="2952115" y="0"/>
                </a:lnTo>
                <a:lnTo>
                  <a:pt x="2989439" y="7534"/>
                </a:lnTo>
                <a:lnTo>
                  <a:pt x="3019917" y="28082"/>
                </a:lnTo>
                <a:lnTo>
                  <a:pt x="3040465" y="58560"/>
                </a:lnTo>
                <a:lnTo>
                  <a:pt x="3048000" y="95885"/>
                </a:lnTo>
                <a:lnTo>
                  <a:pt x="3048000" y="479551"/>
                </a:lnTo>
                <a:lnTo>
                  <a:pt x="3040465" y="516876"/>
                </a:lnTo>
                <a:lnTo>
                  <a:pt x="3019917" y="547354"/>
                </a:lnTo>
                <a:lnTo>
                  <a:pt x="2989439" y="567902"/>
                </a:lnTo>
                <a:lnTo>
                  <a:pt x="2952115" y="575437"/>
                </a:lnTo>
                <a:lnTo>
                  <a:pt x="95885" y="575437"/>
                </a:lnTo>
                <a:lnTo>
                  <a:pt x="58560" y="567902"/>
                </a:lnTo>
                <a:lnTo>
                  <a:pt x="28082" y="547354"/>
                </a:lnTo>
                <a:lnTo>
                  <a:pt x="7534" y="516876"/>
                </a:lnTo>
                <a:lnTo>
                  <a:pt x="0" y="479551"/>
                </a:lnTo>
                <a:lnTo>
                  <a:pt x="0" y="95885"/>
                </a:lnTo>
                <a:close/>
              </a:path>
            </a:pathLst>
          </a:custGeom>
          <a:ln w="9524">
            <a:solidFill>
              <a:srgbClr val="0D94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55395" y="1589151"/>
            <a:ext cx="6010275" cy="43216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18465" algn="just">
              <a:lnSpc>
                <a:spcPct val="100000"/>
              </a:lnSpc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We</a:t>
            </a:r>
            <a:r>
              <a:rPr sz="2000" spc="-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70" dirty="0">
                <a:solidFill>
                  <a:srgbClr val="FFFFFF"/>
                </a:solidFill>
                <a:latin typeface="Verdana"/>
                <a:cs typeface="Verdana"/>
              </a:rPr>
              <a:t>hope</a:t>
            </a:r>
            <a:r>
              <a:rPr sz="2000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you</a:t>
            </a:r>
            <a:r>
              <a:rPr sz="2000" spc="-1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Verdana"/>
                <a:cs typeface="Verdana"/>
              </a:rPr>
              <a:t>found</a:t>
            </a:r>
            <a:r>
              <a:rPr sz="2000" spc="-1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40" dirty="0">
                <a:solidFill>
                  <a:srgbClr val="FFFFFF"/>
                </a:solidFill>
                <a:latin typeface="Verdana"/>
                <a:cs typeface="Verdana"/>
              </a:rPr>
              <a:t>these</a:t>
            </a:r>
            <a:r>
              <a:rPr sz="2000" spc="-2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0" dirty="0">
                <a:solidFill>
                  <a:srgbClr val="FFFFFF"/>
                </a:solidFill>
                <a:latin typeface="Verdana"/>
                <a:cs typeface="Verdana"/>
              </a:rPr>
              <a:t>tips</a:t>
            </a:r>
            <a:r>
              <a:rPr sz="2000" spc="-1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5" dirty="0">
                <a:solidFill>
                  <a:srgbClr val="FFFFFF"/>
                </a:solidFill>
                <a:latin typeface="Verdana"/>
                <a:cs typeface="Verdana"/>
              </a:rPr>
              <a:t>helpful.</a:t>
            </a:r>
            <a:r>
              <a:rPr sz="2000" spc="-2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Verdana"/>
                <a:cs typeface="Verdana"/>
              </a:rPr>
              <a:t>Please 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feel</a:t>
            </a:r>
            <a:r>
              <a:rPr sz="20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Verdana"/>
                <a:cs typeface="Verdana"/>
              </a:rPr>
              <a:t>free</a:t>
            </a:r>
            <a:r>
              <a:rPr sz="20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to</a:t>
            </a:r>
            <a:r>
              <a:rPr sz="20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share</a:t>
            </a:r>
            <a:r>
              <a:rPr sz="20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40" dirty="0">
                <a:solidFill>
                  <a:srgbClr val="FFFFFF"/>
                </a:solidFill>
                <a:latin typeface="Verdana"/>
                <a:cs typeface="Verdana"/>
              </a:rPr>
              <a:t>this</a:t>
            </a:r>
            <a:r>
              <a:rPr sz="2000" spc="-1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Verdana"/>
                <a:cs typeface="Verdana"/>
              </a:rPr>
              <a:t>resource</a:t>
            </a:r>
            <a:r>
              <a:rPr sz="20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70" dirty="0">
                <a:solidFill>
                  <a:srgbClr val="FFFFFF"/>
                </a:solidFill>
                <a:latin typeface="Verdana"/>
                <a:cs typeface="Verdana"/>
              </a:rPr>
              <a:t>with</a:t>
            </a:r>
            <a:r>
              <a:rPr sz="20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16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000" spc="-1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0" dirty="0">
                <a:solidFill>
                  <a:srgbClr val="FFFFFF"/>
                </a:solidFill>
                <a:latin typeface="Verdana"/>
                <a:cs typeface="Verdana"/>
              </a:rPr>
              <a:t>friend</a:t>
            </a:r>
            <a:r>
              <a:rPr sz="2000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80" dirty="0">
                <a:solidFill>
                  <a:srgbClr val="FFFFFF"/>
                </a:solidFill>
                <a:latin typeface="Verdana"/>
                <a:cs typeface="Verdana"/>
              </a:rPr>
              <a:t>or  </a:t>
            </a:r>
            <a:r>
              <a:rPr sz="2000" spc="30" dirty="0">
                <a:solidFill>
                  <a:srgbClr val="FFFFFF"/>
                </a:solidFill>
                <a:latin typeface="Verdana"/>
                <a:cs typeface="Verdana"/>
              </a:rPr>
              <a:t>colleague.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 marR="730885">
              <a:lnSpc>
                <a:spcPct val="100000"/>
              </a:lnSpc>
            </a:pPr>
            <a:r>
              <a:rPr sz="2000" spc="-30" dirty="0">
                <a:solidFill>
                  <a:srgbClr val="FFFFFF"/>
                </a:solidFill>
                <a:latin typeface="Verdana"/>
                <a:cs typeface="Verdana"/>
              </a:rPr>
              <a:t>Want</a:t>
            </a:r>
            <a:r>
              <a:rPr sz="2000" spc="-11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to</a:t>
            </a:r>
            <a:r>
              <a:rPr sz="20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Verdana"/>
                <a:cs typeface="Verdana"/>
              </a:rPr>
              <a:t>see</a:t>
            </a:r>
            <a:r>
              <a:rPr sz="2000" spc="-18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25" dirty="0">
                <a:solidFill>
                  <a:srgbClr val="FFFFFF"/>
                </a:solidFill>
                <a:latin typeface="Verdana"/>
                <a:cs typeface="Verdana"/>
              </a:rPr>
              <a:t>how</a:t>
            </a:r>
            <a:r>
              <a:rPr sz="2000" spc="-1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CPI</a:t>
            </a:r>
            <a:r>
              <a:rPr sz="20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60" dirty="0">
                <a:solidFill>
                  <a:srgbClr val="FFFFFF"/>
                </a:solidFill>
                <a:latin typeface="Verdana"/>
                <a:cs typeface="Verdana"/>
              </a:rPr>
              <a:t>training</a:t>
            </a:r>
            <a:r>
              <a:rPr sz="20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125" dirty="0">
                <a:solidFill>
                  <a:srgbClr val="FFFFFF"/>
                </a:solidFill>
                <a:latin typeface="Verdana"/>
                <a:cs typeface="Verdana"/>
              </a:rPr>
              <a:t>can</a:t>
            </a:r>
            <a:r>
              <a:rPr sz="2000" spc="-1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Verdana"/>
                <a:cs typeface="Verdana"/>
              </a:rPr>
              <a:t>help</a:t>
            </a:r>
            <a:r>
              <a:rPr sz="20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Verdana"/>
                <a:cs typeface="Verdana"/>
              </a:rPr>
              <a:t>you  </a:t>
            </a:r>
            <a:r>
              <a:rPr sz="2000" spc="-35" dirty="0">
                <a:solidFill>
                  <a:srgbClr val="FFFFFF"/>
                </a:solidFill>
                <a:latin typeface="Verdana"/>
                <a:cs typeface="Verdana"/>
              </a:rPr>
              <a:t>improve </a:t>
            </a:r>
            <a:r>
              <a:rPr sz="2000" spc="-80" dirty="0">
                <a:solidFill>
                  <a:srgbClr val="FFFFFF"/>
                </a:solidFill>
                <a:latin typeface="Verdana"/>
                <a:cs typeface="Verdana"/>
              </a:rPr>
              <a:t>your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de-escalation</a:t>
            </a:r>
            <a:r>
              <a:rPr sz="2000" spc="-4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155" dirty="0">
                <a:solidFill>
                  <a:srgbClr val="FFFFFF"/>
                </a:solidFill>
                <a:latin typeface="Verdana"/>
                <a:cs typeface="Verdana"/>
              </a:rPr>
              <a:t>skills?</a:t>
            </a:r>
            <a:endParaRPr sz="20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00" dirty="0">
              <a:latin typeface="Times New Roman"/>
              <a:cs typeface="Times New Roman"/>
            </a:endParaRPr>
          </a:p>
          <a:p>
            <a:pPr marL="1925955">
              <a:lnSpc>
                <a:spcPct val="100000"/>
              </a:lnSpc>
            </a:pPr>
            <a:r>
              <a:rPr sz="1800" u="heavy" spc="-25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Watch </a:t>
            </a:r>
            <a:r>
              <a:rPr sz="1800" u="heavy" spc="-5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this</a:t>
            </a:r>
            <a:r>
              <a:rPr sz="1800" u="heavy" spc="-55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 </a:t>
            </a:r>
            <a:r>
              <a:rPr sz="1800" u="heavy" dirty="0">
                <a:solidFill>
                  <a:srgbClr val="0000FF"/>
                </a:solidFill>
                <a:latin typeface="Calibri"/>
                <a:cs typeface="Calibri"/>
                <a:hlinkClick r:id="rId7"/>
              </a:rPr>
              <a:t>video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650" dirty="0">
              <a:latin typeface="Times New Roman"/>
              <a:cs typeface="Times New Roman"/>
            </a:endParaRPr>
          </a:p>
          <a:p>
            <a:pPr marL="276225">
              <a:lnSpc>
                <a:spcPts val="3560"/>
              </a:lnSpc>
            </a:pPr>
            <a:r>
              <a:rPr sz="3200" spc="90" dirty="0">
                <a:solidFill>
                  <a:srgbClr val="FFFFFF"/>
                </a:solidFill>
                <a:latin typeface="Verdana"/>
                <a:cs typeface="Verdana"/>
              </a:rPr>
              <a:t>Got</a:t>
            </a:r>
            <a:r>
              <a:rPr sz="3200" spc="-2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spc="-80" dirty="0">
                <a:solidFill>
                  <a:srgbClr val="FFFFFF"/>
                </a:solidFill>
                <a:latin typeface="Verdana"/>
                <a:cs typeface="Verdana"/>
              </a:rPr>
              <a:t>questions?</a:t>
            </a:r>
            <a:r>
              <a:rPr sz="3200" spc="-2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spc="40" dirty="0">
                <a:solidFill>
                  <a:srgbClr val="FFFFFF"/>
                </a:solidFill>
                <a:latin typeface="Verdana"/>
                <a:cs typeface="Verdana"/>
              </a:rPr>
              <a:t>We</a:t>
            </a:r>
            <a:r>
              <a:rPr sz="3200" spc="-2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spc="200" dirty="0">
                <a:solidFill>
                  <a:srgbClr val="FFFFFF"/>
                </a:solidFill>
                <a:latin typeface="Verdana"/>
                <a:cs typeface="Verdana"/>
              </a:rPr>
              <a:t>can</a:t>
            </a:r>
            <a:r>
              <a:rPr sz="3200" spc="-2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200" spc="-55" dirty="0">
                <a:solidFill>
                  <a:srgbClr val="FFFFFF"/>
                </a:solidFill>
                <a:latin typeface="Verdana"/>
                <a:cs typeface="Verdana"/>
              </a:rPr>
              <a:t>help!</a:t>
            </a:r>
            <a:endParaRPr sz="3200" dirty="0">
              <a:latin typeface="Verdana"/>
              <a:cs typeface="Verdana"/>
            </a:endParaRPr>
          </a:p>
          <a:p>
            <a:pPr marL="405765">
              <a:lnSpc>
                <a:spcPts val="2315"/>
              </a:lnSpc>
            </a:pPr>
            <a:r>
              <a:rPr sz="2400" spc="20" dirty="0">
                <a:solidFill>
                  <a:srgbClr val="FFFFFF"/>
                </a:solidFill>
                <a:latin typeface="Verdana"/>
                <a:cs typeface="Verdana"/>
              </a:rPr>
              <a:t>Give</a:t>
            </a:r>
            <a:r>
              <a:rPr sz="2400" spc="-2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190" dirty="0">
                <a:solidFill>
                  <a:srgbClr val="FFFFFF"/>
                </a:solidFill>
                <a:latin typeface="Verdana"/>
                <a:cs typeface="Verdana"/>
              </a:rPr>
              <a:t>us</a:t>
            </a:r>
            <a:r>
              <a:rPr sz="24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195" dirty="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spc="-19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35" dirty="0">
                <a:solidFill>
                  <a:srgbClr val="FFFFFF"/>
                </a:solidFill>
                <a:latin typeface="Verdana"/>
                <a:cs typeface="Verdana"/>
              </a:rPr>
              <a:t>call</a:t>
            </a:r>
            <a:r>
              <a:rPr sz="2400" spc="-204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30" dirty="0">
                <a:solidFill>
                  <a:srgbClr val="FFFFFF"/>
                </a:solidFill>
                <a:latin typeface="Verdana"/>
                <a:cs typeface="Verdana"/>
              </a:rPr>
              <a:t>at</a:t>
            </a:r>
            <a:r>
              <a:rPr sz="2400" spc="-1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204" dirty="0">
                <a:solidFill>
                  <a:srgbClr val="FFFFFF"/>
                </a:solidFill>
                <a:latin typeface="Verdana"/>
                <a:cs typeface="Verdana"/>
              </a:rPr>
              <a:t>888.426.2184</a:t>
            </a:r>
            <a:r>
              <a:rPr sz="2400" spc="-229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95" dirty="0">
                <a:solidFill>
                  <a:srgbClr val="FFFFFF"/>
                </a:solidFill>
                <a:latin typeface="Verdana"/>
                <a:cs typeface="Verdana"/>
              </a:rPr>
              <a:t>or</a:t>
            </a:r>
            <a:r>
              <a:rPr sz="2400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Verdana"/>
                <a:cs typeface="Verdana"/>
              </a:rPr>
              <a:t>email</a:t>
            </a:r>
            <a:endParaRPr sz="2400" dirty="0">
              <a:latin typeface="Verdana"/>
              <a:cs typeface="Verdana"/>
            </a:endParaRPr>
          </a:p>
          <a:p>
            <a:pPr marL="2173605">
              <a:lnSpc>
                <a:spcPts val="2590"/>
              </a:lnSpc>
            </a:pPr>
            <a:r>
              <a:rPr sz="2400" u="heavy" spc="-70" dirty="0">
                <a:solidFill>
                  <a:srgbClr val="0000FF"/>
                </a:solidFill>
                <a:latin typeface="Verdana"/>
                <a:cs typeface="Verdana"/>
                <a:hlinkClick r:id="rId8"/>
              </a:rPr>
              <a:t>info@crisisprevention.com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7431" y="343027"/>
            <a:ext cx="8066405" cy="4938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65" dirty="0">
                <a:solidFill>
                  <a:srgbClr val="0D94CC"/>
                </a:solidFill>
                <a:latin typeface="Verdana"/>
                <a:cs typeface="Verdana"/>
              </a:rPr>
              <a:t>Can </a:t>
            </a:r>
            <a:r>
              <a:rPr sz="2800" b="1" spc="-325" dirty="0">
                <a:solidFill>
                  <a:srgbClr val="0D94CC"/>
                </a:solidFill>
                <a:latin typeface="Verdana"/>
                <a:cs typeface="Verdana"/>
              </a:rPr>
              <a:t>These </a:t>
            </a:r>
            <a:r>
              <a:rPr sz="2800" b="1" spc="-390" dirty="0">
                <a:solidFill>
                  <a:srgbClr val="0D94CC"/>
                </a:solidFill>
                <a:latin typeface="Verdana"/>
                <a:cs typeface="Verdana"/>
              </a:rPr>
              <a:t>Tips </a:t>
            </a:r>
            <a:r>
              <a:rPr sz="2800" b="1" spc="-235" dirty="0">
                <a:solidFill>
                  <a:srgbClr val="0D94CC"/>
                </a:solidFill>
                <a:latin typeface="Verdana"/>
                <a:cs typeface="Verdana"/>
              </a:rPr>
              <a:t>Help</a:t>
            </a:r>
            <a:r>
              <a:rPr sz="2800" b="1" spc="60" dirty="0">
                <a:solidFill>
                  <a:srgbClr val="0D94CC"/>
                </a:solidFill>
                <a:latin typeface="Verdana"/>
                <a:cs typeface="Verdana"/>
              </a:rPr>
              <a:t> </a:t>
            </a:r>
            <a:r>
              <a:rPr sz="2800" b="1" spc="-125" dirty="0">
                <a:solidFill>
                  <a:srgbClr val="0D94CC"/>
                </a:solidFill>
                <a:latin typeface="Verdana"/>
                <a:cs typeface="Verdana"/>
              </a:rPr>
              <a:t>Me?</a:t>
            </a:r>
            <a:endParaRPr sz="28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2175"/>
              </a:spcBef>
            </a:pPr>
            <a:r>
              <a:rPr sz="2800" dirty="0">
                <a:latin typeface="Arial"/>
                <a:cs typeface="Arial"/>
              </a:rPr>
              <a:t>Whether you </a:t>
            </a:r>
            <a:r>
              <a:rPr sz="2800" spc="-5" dirty="0">
                <a:latin typeface="Arial"/>
                <a:cs typeface="Arial"/>
              </a:rPr>
              <a:t>work in </a:t>
            </a:r>
            <a:r>
              <a:rPr sz="2800" dirty="0">
                <a:latin typeface="Arial"/>
                <a:cs typeface="Arial"/>
              </a:rPr>
              <a:t>health care, education, or any  human services field, </a:t>
            </a:r>
            <a:r>
              <a:rPr sz="2800" spc="-5" dirty="0">
                <a:latin typeface="Arial"/>
                <a:cs typeface="Arial"/>
              </a:rPr>
              <a:t>you </a:t>
            </a:r>
            <a:r>
              <a:rPr sz="2800" dirty="0">
                <a:latin typeface="Arial"/>
                <a:cs typeface="Arial"/>
              </a:rPr>
              <a:t>might deal </a:t>
            </a:r>
            <a:r>
              <a:rPr sz="2800" spc="-5" dirty="0">
                <a:latin typeface="Arial"/>
                <a:cs typeface="Arial"/>
              </a:rPr>
              <a:t>with </a:t>
            </a:r>
            <a:r>
              <a:rPr sz="2800" spc="-35" dirty="0">
                <a:latin typeface="Arial"/>
                <a:cs typeface="Arial"/>
              </a:rPr>
              <a:t>angry,  </a:t>
            </a:r>
            <a:r>
              <a:rPr sz="2800" dirty="0">
                <a:latin typeface="Arial"/>
                <a:cs typeface="Arial"/>
              </a:rPr>
              <a:t>hostile, </a:t>
            </a:r>
            <a:r>
              <a:rPr sz="2800" spc="-5" dirty="0">
                <a:latin typeface="Arial"/>
                <a:cs typeface="Arial"/>
              </a:rPr>
              <a:t>or </a:t>
            </a:r>
            <a:r>
              <a:rPr sz="2800" dirty="0">
                <a:latin typeface="Arial"/>
                <a:cs typeface="Arial"/>
              </a:rPr>
              <a:t>noncompliant behavior every </a:t>
            </a:r>
            <a:r>
              <a:rPr sz="2800" spc="-50" dirty="0">
                <a:latin typeface="Arial"/>
                <a:cs typeface="Arial"/>
              </a:rPr>
              <a:t>day. </a:t>
            </a:r>
            <a:r>
              <a:rPr sz="2800" spc="-65" dirty="0">
                <a:latin typeface="Arial"/>
                <a:cs typeface="Arial"/>
              </a:rPr>
              <a:t>Your  </a:t>
            </a:r>
            <a:r>
              <a:rPr sz="2800" dirty="0">
                <a:latin typeface="Arial"/>
                <a:cs typeface="Arial"/>
              </a:rPr>
              <a:t>response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defensive behavior </a:t>
            </a:r>
            <a:r>
              <a:rPr sz="2800" spc="-5" dirty="0">
                <a:latin typeface="Arial"/>
                <a:cs typeface="Arial"/>
              </a:rPr>
              <a:t>is </a:t>
            </a:r>
            <a:r>
              <a:rPr sz="2800" dirty="0">
                <a:latin typeface="Arial"/>
                <a:cs typeface="Arial"/>
              </a:rPr>
              <a:t>often </a:t>
            </a:r>
            <a:r>
              <a:rPr sz="2800" spc="-5" dirty="0">
                <a:latin typeface="Arial"/>
                <a:cs typeface="Arial"/>
              </a:rPr>
              <a:t>the key to  </a:t>
            </a:r>
            <a:r>
              <a:rPr sz="2800" dirty="0">
                <a:latin typeface="Arial"/>
                <a:cs typeface="Arial"/>
              </a:rPr>
              <a:t>avoiding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physical confrontation </a:t>
            </a:r>
            <a:r>
              <a:rPr sz="2800" spc="-5" dirty="0">
                <a:latin typeface="Arial"/>
                <a:cs typeface="Arial"/>
              </a:rPr>
              <a:t>with </a:t>
            </a:r>
            <a:r>
              <a:rPr sz="2800" dirty="0">
                <a:latin typeface="Arial"/>
                <a:cs typeface="Arial"/>
              </a:rPr>
              <a:t>someone  </a:t>
            </a:r>
            <a:r>
              <a:rPr sz="2800" spc="-5" dirty="0">
                <a:latin typeface="Arial"/>
                <a:cs typeface="Arial"/>
              </a:rPr>
              <a:t>who </a:t>
            </a:r>
            <a:r>
              <a:rPr sz="2800" dirty="0">
                <a:latin typeface="Arial"/>
                <a:cs typeface="Arial"/>
              </a:rPr>
              <a:t>has lost control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dirty="0">
                <a:latin typeface="Arial"/>
                <a:cs typeface="Arial"/>
              </a:rPr>
              <a:t>their</a:t>
            </a:r>
            <a:r>
              <a:rPr sz="2800" spc="-20" dirty="0">
                <a:latin typeface="Arial"/>
                <a:cs typeface="Arial"/>
              </a:rPr>
              <a:t> behavior.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 marR="708025" algn="just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Arial"/>
                <a:cs typeface="Arial"/>
              </a:rPr>
              <a:t>These </a:t>
            </a:r>
            <a:r>
              <a:rPr sz="2800" spc="-110" dirty="0">
                <a:latin typeface="Arial"/>
                <a:cs typeface="Arial"/>
              </a:rPr>
              <a:t>Top </a:t>
            </a:r>
            <a:r>
              <a:rPr sz="2800" spc="-5" dirty="0">
                <a:latin typeface="Arial"/>
                <a:cs typeface="Arial"/>
              </a:rPr>
              <a:t>10 De-Escalation </a:t>
            </a:r>
            <a:r>
              <a:rPr sz="2800" spc="-30" dirty="0">
                <a:latin typeface="Arial"/>
                <a:cs typeface="Arial"/>
              </a:rPr>
              <a:t>Tips </a:t>
            </a:r>
            <a:r>
              <a:rPr sz="2800" spc="-5" dirty="0">
                <a:latin typeface="Arial"/>
                <a:cs typeface="Arial"/>
              </a:rPr>
              <a:t>will </a:t>
            </a:r>
            <a:r>
              <a:rPr sz="2800" dirty="0">
                <a:latin typeface="Arial"/>
                <a:cs typeface="Arial"/>
              </a:rPr>
              <a:t>help </a:t>
            </a:r>
            <a:r>
              <a:rPr sz="2800" spc="-5" dirty="0">
                <a:latin typeface="Arial"/>
                <a:cs typeface="Arial"/>
              </a:rPr>
              <a:t>you  </a:t>
            </a:r>
            <a:r>
              <a:rPr sz="2800" dirty="0">
                <a:latin typeface="Arial"/>
                <a:cs typeface="Arial"/>
              </a:rPr>
              <a:t>respond </a:t>
            </a:r>
            <a:r>
              <a:rPr sz="2800" spc="-5" dirty="0">
                <a:latin typeface="Arial"/>
                <a:cs typeface="Arial"/>
              </a:rPr>
              <a:t>to difficult </a:t>
            </a:r>
            <a:r>
              <a:rPr sz="2800" dirty="0">
                <a:latin typeface="Arial"/>
                <a:cs typeface="Arial"/>
              </a:rPr>
              <a:t>behavior </a:t>
            </a:r>
            <a:r>
              <a:rPr sz="2800" spc="-5" dirty="0">
                <a:latin typeface="Arial"/>
                <a:cs typeface="Arial"/>
              </a:rPr>
              <a:t>in </a:t>
            </a:r>
            <a:r>
              <a:rPr sz="2800" dirty="0">
                <a:latin typeface="Arial"/>
                <a:cs typeface="Arial"/>
              </a:rPr>
              <a:t>the safest, most  </a:t>
            </a:r>
            <a:r>
              <a:rPr sz="2800" spc="-5" dirty="0">
                <a:latin typeface="Arial"/>
                <a:cs typeface="Arial"/>
              </a:rPr>
              <a:t>effective way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possible.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9695">
              <a:lnSpc>
                <a:spcPct val="100000"/>
              </a:lnSpc>
            </a:pPr>
            <a:r>
              <a:rPr sz="3200" spc="-275" dirty="0">
                <a:solidFill>
                  <a:srgbClr val="FFFFFF"/>
                </a:solidFill>
                <a:latin typeface="Arial"/>
                <a:cs typeface="Arial"/>
              </a:rPr>
              <a:t>TIP</a:t>
            </a:r>
            <a:r>
              <a:rPr sz="3200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0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5175" y="1537716"/>
            <a:ext cx="6621780" cy="46741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7644" y="1557400"/>
            <a:ext cx="6537325" cy="4589780"/>
          </a:xfrm>
          <a:custGeom>
            <a:avLst/>
            <a:gdLst/>
            <a:ahLst/>
            <a:cxnLst/>
            <a:rect l="l" t="t" r="r" b="b"/>
            <a:pathLst>
              <a:path w="6537325" h="4589780">
                <a:moveTo>
                  <a:pt x="0" y="4589399"/>
                </a:moveTo>
                <a:lnTo>
                  <a:pt x="6536817" y="4589399"/>
                </a:lnTo>
                <a:lnTo>
                  <a:pt x="6536817" y="0"/>
                </a:lnTo>
                <a:lnTo>
                  <a:pt x="0" y="0"/>
                </a:lnTo>
                <a:lnTo>
                  <a:pt x="0" y="4589399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5627" y="2082431"/>
            <a:ext cx="6168390" cy="3601085"/>
          </a:xfrm>
          <a:custGeom>
            <a:avLst/>
            <a:gdLst/>
            <a:ahLst/>
            <a:cxnLst/>
            <a:rect l="l" t="t" r="r" b="b"/>
            <a:pathLst>
              <a:path w="6168390" h="3601085">
                <a:moveTo>
                  <a:pt x="0" y="3600957"/>
                </a:moveTo>
                <a:lnTo>
                  <a:pt x="6168136" y="3600957"/>
                </a:lnTo>
                <a:lnTo>
                  <a:pt x="6168136" y="0"/>
                </a:lnTo>
                <a:lnTo>
                  <a:pt x="0" y="0"/>
                </a:lnTo>
                <a:lnTo>
                  <a:pt x="0" y="3600957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54507" y="2116582"/>
            <a:ext cx="5951220" cy="3488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272030">
              <a:lnSpc>
                <a:spcPct val="100000"/>
              </a:lnSpc>
            </a:pPr>
            <a:r>
              <a:rPr sz="3600" b="1" spc="-5" dirty="0">
                <a:solidFill>
                  <a:srgbClr val="89A739"/>
                </a:solidFill>
                <a:latin typeface="Arial"/>
                <a:cs typeface="Arial"/>
              </a:rPr>
              <a:t>Be empathic</a:t>
            </a:r>
            <a:r>
              <a:rPr sz="3600" b="1" spc="-50" dirty="0">
                <a:solidFill>
                  <a:srgbClr val="89A739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89A739"/>
                </a:solidFill>
                <a:latin typeface="Arial"/>
                <a:cs typeface="Arial"/>
              </a:rPr>
              <a:t>and  </a:t>
            </a:r>
            <a:r>
              <a:rPr sz="3600" b="1" spc="-5" dirty="0">
                <a:solidFill>
                  <a:srgbClr val="89A739"/>
                </a:solidFill>
                <a:latin typeface="Arial"/>
                <a:cs typeface="Arial"/>
              </a:rPr>
              <a:t>nonjudgmental.</a:t>
            </a:r>
            <a:endParaRPr sz="3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When someone </a:t>
            </a:r>
            <a:r>
              <a:rPr sz="2600" spc="5" dirty="0">
                <a:solidFill>
                  <a:srgbClr val="FFFFFF"/>
                </a:solidFill>
                <a:latin typeface="Arial"/>
                <a:cs typeface="Arial"/>
              </a:rPr>
              <a:t>says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or does something  you perceive as weird or irrational, </a:t>
            </a:r>
            <a:r>
              <a:rPr sz="2600" b="1" spc="-350" dirty="0">
                <a:solidFill>
                  <a:srgbClr val="0D94CC"/>
                </a:solidFill>
                <a:latin typeface="Verdana"/>
                <a:cs typeface="Verdana"/>
              </a:rPr>
              <a:t>try  </a:t>
            </a:r>
            <a:r>
              <a:rPr sz="2600" b="1" spc="-275" dirty="0">
                <a:solidFill>
                  <a:srgbClr val="0D94CC"/>
                </a:solidFill>
                <a:latin typeface="Verdana"/>
                <a:cs typeface="Verdana"/>
              </a:rPr>
              <a:t>not </a:t>
            </a:r>
            <a:r>
              <a:rPr sz="2600" b="1" spc="-265" dirty="0">
                <a:solidFill>
                  <a:srgbClr val="0D94CC"/>
                </a:solidFill>
                <a:latin typeface="Verdana"/>
                <a:cs typeface="Verdana"/>
              </a:rPr>
              <a:t>to </a:t>
            </a:r>
            <a:r>
              <a:rPr sz="2600" b="1" spc="-190" dirty="0">
                <a:solidFill>
                  <a:srgbClr val="0D94CC"/>
                </a:solidFill>
                <a:latin typeface="Verdana"/>
                <a:cs typeface="Verdana"/>
              </a:rPr>
              <a:t>judge </a:t>
            </a:r>
            <a:r>
              <a:rPr sz="2600" b="1" spc="-295" dirty="0">
                <a:solidFill>
                  <a:srgbClr val="0D94CC"/>
                </a:solidFill>
                <a:latin typeface="Verdana"/>
                <a:cs typeface="Verdana"/>
              </a:rPr>
              <a:t>or </a:t>
            </a:r>
            <a:r>
              <a:rPr sz="2600" b="1" spc="-225" dirty="0">
                <a:solidFill>
                  <a:srgbClr val="0D94CC"/>
                </a:solidFill>
                <a:latin typeface="Verdana"/>
                <a:cs typeface="Verdana"/>
              </a:rPr>
              <a:t>discount </a:t>
            </a:r>
            <a:r>
              <a:rPr sz="2600" b="1" spc="-300" dirty="0">
                <a:solidFill>
                  <a:srgbClr val="0D94CC"/>
                </a:solidFill>
                <a:latin typeface="Verdana"/>
                <a:cs typeface="Verdana"/>
              </a:rPr>
              <a:t>their  </a:t>
            </a:r>
            <a:r>
              <a:rPr sz="2600" b="1" spc="-225" dirty="0">
                <a:solidFill>
                  <a:srgbClr val="0D94CC"/>
                </a:solidFill>
                <a:latin typeface="Verdana"/>
                <a:cs typeface="Verdana"/>
              </a:rPr>
              <a:t>feelings.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Whether or not you think those  feelings are </a:t>
            </a:r>
            <a:r>
              <a:rPr sz="2600" spc="-25" dirty="0">
                <a:solidFill>
                  <a:srgbClr val="FFFFFF"/>
                </a:solidFill>
                <a:latin typeface="Arial"/>
                <a:cs typeface="Arial"/>
              </a:rPr>
              <a:t>justified</a:t>
            </a:r>
            <a:r>
              <a:rPr sz="2600" spc="-25" dirty="0">
                <a:solidFill>
                  <a:srgbClr val="FFFFFF"/>
                </a:solidFill>
                <a:latin typeface="Verdana"/>
                <a:cs typeface="Verdana"/>
              </a:rPr>
              <a:t>, </a:t>
            </a:r>
            <a:r>
              <a:rPr sz="2600" b="1" i="1" spc="-45" dirty="0">
                <a:solidFill>
                  <a:srgbClr val="D99593"/>
                </a:solidFill>
                <a:latin typeface="Trebuchet MS"/>
                <a:cs typeface="Trebuchet MS"/>
              </a:rPr>
              <a:t>they’re </a:t>
            </a:r>
            <a:r>
              <a:rPr sz="2600" b="1" i="1" spc="-35" dirty="0">
                <a:solidFill>
                  <a:srgbClr val="D99593"/>
                </a:solidFill>
                <a:latin typeface="Trebuchet MS"/>
                <a:cs typeface="Trebuchet MS"/>
              </a:rPr>
              <a:t>real </a:t>
            </a:r>
            <a:r>
              <a:rPr sz="2600" b="1" i="1" spc="-90" dirty="0">
                <a:solidFill>
                  <a:srgbClr val="D99593"/>
                </a:solidFill>
                <a:latin typeface="Trebuchet MS"/>
                <a:cs typeface="Trebuchet MS"/>
              </a:rPr>
              <a:t>to</a:t>
            </a:r>
            <a:r>
              <a:rPr sz="2600" b="1" i="1" spc="-315" dirty="0">
                <a:solidFill>
                  <a:srgbClr val="D99593"/>
                </a:solidFill>
                <a:latin typeface="Trebuchet MS"/>
                <a:cs typeface="Trebuchet MS"/>
              </a:rPr>
              <a:t> </a:t>
            </a:r>
            <a:r>
              <a:rPr sz="2600" b="1" i="1" spc="-10" dirty="0">
                <a:solidFill>
                  <a:srgbClr val="D99593"/>
                </a:solidFill>
                <a:latin typeface="Trebuchet MS"/>
                <a:cs typeface="Trebuchet MS"/>
              </a:rPr>
              <a:t>the  </a:t>
            </a:r>
            <a:r>
              <a:rPr sz="2600" b="1" i="1" spc="-5" dirty="0">
                <a:solidFill>
                  <a:srgbClr val="D99593"/>
                </a:solidFill>
                <a:latin typeface="Arial"/>
                <a:cs typeface="Arial"/>
              </a:rPr>
              <a:t>other </a:t>
            </a:r>
            <a:r>
              <a:rPr sz="2600" b="1" i="1" spc="-20" dirty="0">
                <a:solidFill>
                  <a:srgbClr val="D99593"/>
                </a:solidFill>
                <a:latin typeface="Arial"/>
                <a:cs typeface="Arial"/>
              </a:rPr>
              <a:t>person.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Pay attention to</a:t>
            </a:r>
            <a:r>
              <a:rPr sz="26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Arial"/>
                <a:cs typeface="Arial"/>
              </a:rPr>
              <a:t>them.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74180" y="2921507"/>
            <a:ext cx="2369820" cy="22326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23888" y="2894076"/>
            <a:ext cx="1056131" cy="22326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96734" y="3043301"/>
            <a:ext cx="2153920" cy="1594485"/>
          </a:xfrm>
          <a:custGeom>
            <a:avLst/>
            <a:gdLst/>
            <a:ahLst/>
            <a:cxnLst/>
            <a:rect l="l" t="t" r="r" b="b"/>
            <a:pathLst>
              <a:path w="2153920" h="1594485">
                <a:moveTo>
                  <a:pt x="84836" y="0"/>
                </a:moveTo>
                <a:lnTo>
                  <a:pt x="0" y="1474851"/>
                </a:lnTo>
                <a:lnTo>
                  <a:pt x="2068830" y="1593977"/>
                </a:lnTo>
                <a:lnTo>
                  <a:pt x="2153666" y="118999"/>
                </a:lnTo>
                <a:lnTo>
                  <a:pt x="84836" y="0"/>
                </a:lnTo>
                <a:close/>
              </a:path>
            </a:pathLst>
          </a:custGeom>
          <a:solidFill>
            <a:srgbClr val="FFF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82155" y="3234435"/>
            <a:ext cx="1692910" cy="106184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82028" y="2894076"/>
            <a:ext cx="345948" cy="3444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378710" y="264795"/>
            <a:ext cx="5161280" cy="521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40" dirty="0">
                <a:solidFill>
                  <a:srgbClr val="0D94CC"/>
                </a:solidFill>
                <a:latin typeface="Calibri"/>
                <a:cs typeface="Calibri"/>
              </a:rPr>
              <a:t>CPI’s </a:t>
            </a:r>
            <a:r>
              <a:rPr sz="3200" b="1" spc="-90" dirty="0">
                <a:solidFill>
                  <a:srgbClr val="0D94CC"/>
                </a:solidFill>
                <a:latin typeface="Calibri"/>
                <a:cs typeface="Calibri"/>
              </a:rPr>
              <a:t>Top </a:t>
            </a:r>
            <a:r>
              <a:rPr sz="3200" b="1" spc="-5" dirty="0">
                <a:solidFill>
                  <a:srgbClr val="0D94CC"/>
                </a:solidFill>
                <a:latin typeface="Calibri"/>
                <a:cs typeface="Calibri"/>
              </a:rPr>
              <a:t>10 De-Escalation</a:t>
            </a:r>
            <a:r>
              <a:rPr sz="3200" b="1" spc="55" dirty="0">
                <a:solidFill>
                  <a:srgbClr val="0D94CC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0D94CC"/>
                </a:solidFill>
                <a:latin typeface="Calibri"/>
                <a:cs typeface="Calibri"/>
              </a:rPr>
              <a:t>Tips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9695">
              <a:lnSpc>
                <a:spcPct val="100000"/>
              </a:lnSpc>
            </a:pPr>
            <a:r>
              <a:rPr sz="3200" spc="-275" dirty="0">
                <a:solidFill>
                  <a:srgbClr val="FFFFFF"/>
                </a:solidFill>
                <a:latin typeface="Arial"/>
                <a:cs typeface="Arial"/>
              </a:rPr>
              <a:t>TIP</a:t>
            </a:r>
            <a:r>
              <a:rPr sz="3200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0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5175" y="1537716"/>
            <a:ext cx="6621780" cy="46741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7644" y="1557400"/>
            <a:ext cx="6537325" cy="4589780"/>
          </a:xfrm>
          <a:custGeom>
            <a:avLst/>
            <a:gdLst/>
            <a:ahLst/>
            <a:cxnLst/>
            <a:rect l="l" t="t" r="r" b="b"/>
            <a:pathLst>
              <a:path w="6537325" h="4589780">
                <a:moveTo>
                  <a:pt x="0" y="4589399"/>
                </a:moveTo>
                <a:lnTo>
                  <a:pt x="6536817" y="4589399"/>
                </a:lnTo>
                <a:lnTo>
                  <a:pt x="6536817" y="0"/>
                </a:lnTo>
                <a:lnTo>
                  <a:pt x="0" y="0"/>
                </a:lnTo>
                <a:lnTo>
                  <a:pt x="0" y="4589399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5627" y="2082419"/>
            <a:ext cx="6168390" cy="3232150"/>
          </a:xfrm>
          <a:custGeom>
            <a:avLst/>
            <a:gdLst/>
            <a:ahLst/>
            <a:cxnLst/>
            <a:rect l="l" t="t" r="r" b="b"/>
            <a:pathLst>
              <a:path w="6168390" h="3232150">
                <a:moveTo>
                  <a:pt x="0" y="3231641"/>
                </a:moveTo>
                <a:lnTo>
                  <a:pt x="6168136" y="3231641"/>
                </a:lnTo>
                <a:lnTo>
                  <a:pt x="6168136" y="0"/>
                </a:lnTo>
                <a:lnTo>
                  <a:pt x="0" y="0"/>
                </a:lnTo>
                <a:lnTo>
                  <a:pt x="0" y="3231641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54507" y="2116582"/>
            <a:ext cx="5651500" cy="3121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solidFill>
                  <a:srgbClr val="89A739"/>
                </a:solidFill>
                <a:latin typeface="Arial"/>
                <a:cs typeface="Arial"/>
              </a:rPr>
              <a:t>Respect </a:t>
            </a:r>
            <a:r>
              <a:rPr sz="3600" b="1" spc="-5" dirty="0">
                <a:solidFill>
                  <a:srgbClr val="89A739"/>
                </a:solidFill>
                <a:latin typeface="Arial"/>
                <a:cs typeface="Arial"/>
              </a:rPr>
              <a:t>personal</a:t>
            </a:r>
            <a:r>
              <a:rPr sz="3600" b="1" spc="-55" dirty="0">
                <a:solidFill>
                  <a:srgbClr val="89A739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89A739"/>
                </a:solidFill>
                <a:latin typeface="Arial"/>
                <a:cs typeface="Arial"/>
              </a:rPr>
              <a:t>space.</a:t>
            </a:r>
            <a:endParaRPr sz="3600">
              <a:latin typeface="Arial"/>
              <a:cs typeface="Arial"/>
            </a:endParaRPr>
          </a:p>
          <a:p>
            <a:pPr marL="12700" marR="5080">
              <a:lnSpc>
                <a:spcPct val="100200"/>
              </a:lnSpc>
              <a:spcBef>
                <a:spcPts val="1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If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possible, </a:t>
            </a:r>
            <a:r>
              <a:rPr sz="2800" b="1" i="1" spc="-10" dirty="0">
                <a:solidFill>
                  <a:srgbClr val="0099CC"/>
                </a:solidFill>
                <a:latin typeface="Arial"/>
                <a:cs typeface="Arial"/>
              </a:rPr>
              <a:t>stand </a:t>
            </a:r>
            <a:r>
              <a:rPr sz="2800" b="1" i="1" dirty="0">
                <a:solidFill>
                  <a:srgbClr val="0099CC"/>
                </a:solidFill>
                <a:latin typeface="Arial"/>
                <a:cs typeface="Arial"/>
              </a:rPr>
              <a:t>1.5 </a:t>
            </a:r>
            <a:r>
              <a:rPr sz="2800" b="1" i="1" spc="-10" dirty="0">
                <a:solidFill>
                  <a:srgbClr val="0099CC"/>
                </a:solidFill>
                <a:latin typeface="Arial"/>
                <a:cs typeface="Arial"/>
              </a:rPr>
              <a:t>to </a:t>
            </a:r>
            <a:r>
              <a:rPr sz="2800" b="1" i="1" spc="25" dirty="0">
                <a:solidFill>
                  <a:srgbClr val="0099CC"/>
                </a:solidFill>
                <a:latin typeface="Arial"/>
                <a:cs typeface="Arial"/>
              </a:rPr>
              <a:t>three </a:t>
            </a:r>
            <a:r>
              <a:rPr sz="2800" b="1" i="1" spc="45" dirty="0">
                <a:solidFill>
                  <a:srgbClr val="0099CC"/>
                </a:solidFill>
                <a:latin typeface="Arial"/>
                <a:cs typeface="Arial"/>
              </a:rPr>
              <a:t>feet  </a:t>
            </a:r>
            <a:r>
              <a:rPr sz="2800" b="1" i="1" spc="170" dirty="0">
                <a:solidFill>
                  <a:srgbClr val="0099CC"/>
                </a:solidFill>
                <a:latin typeface="Arial"/>
                <a:cs typeface="Arial"/>
              </a:rPr>
              <a:t>away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person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who’s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escalating. Allowing personal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space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tends to </a:t>
            </a:r>
            <a:r>
              <a:rPr sz="2800" b="1" spc="-145" dirty="0">
                <a:solidFill>
                  <a:srgbClr val="D99593"/>
                </a:solidFill>
                <a:latin typeface="Verdana"/>
                <a:cs typeface="Verdana"/>
              </a:rPr>
              <a:t>decrease </a:t>
            </a:r>
            <a:r>
              <a:rPr sz="2800" b="1" spc="-25" dirty="0">
                <a:solidFill>
                  <a:srgbClr val="D99593"/>
                </a:solidFill>
                <a:latin typeface="Verdana"/>
                <a:cs typeface="Verdana"/>
              </a:rPr>
              <a:t>a </a:t>
            </a:r>
            <a:r>
              <a:rPr sz="2800" b="1" spc="-270" dirty="0">
                <a:solidFill>
                  <a:srgbClr val="D99593"/>
                </a:solidFill>
                <a:latin typeface="Verdana"/>
                <a:cs typeface="Verdana"/>
              </a:rPr>
              <a:t>person’s  </a:t>
            </a:r>
            <a:r>
              <a:rPr sz="2800" b="1" spc="-240" dirty="0">
                <a:solidFill>
                  <a:srgbClr val="D99593"/>
                </a:solidFill>
                <a:latin typeface="Verdana"/>
                <a:cs typeface="Verdana"/>
              </a:rPr>
              <a:t>anxiety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can help you </a:t>
            </a:r>
            <a:r>
              <a:rPr sz="2800" b="1" spc="-254" dirty="0">
                <a:solidFill>
                  <a:srgbClr val="0D94CC"/>
                </a:solidFill>
                <a:latin typeface="Verdana"/>
                <a:cs typeface="Verdana"/>
              </a:rPr>
              <a:t>prevent  </a:t>
            </a:r>
            <a:r>
              <a:rPr sz="2800" b="1" spc="-215" dirty="0">
                <a:solidFill>
                  <a:srgbClr val="0D94CC"/>
                </a:solidFill>
                <a:latin typeface="Verdana"/>
                <a:cs typeface="Verdana"/>
              </a:rPr>
              <a:t>acting-out</a:t>
            </a:r>
            <a:r>
              <a:rPr sz="2800" b="1" spc="-229" dirty="0">
                <a:solidFill>
                  <a:srgbClr val="0D94CC"/>
                </a:solidFill>
                <a:latin typeface="Verdana"/>
                <a:cs typeface="Verdana"/>
              </a:rPr>
              <a:t> </a:t>
            </a:r>
            <a:r>
              <a:rPr sz="2800" b="1" spc="-220" dirty="0">
                <a:solidFill>
                  <a:srgbClr val="0D94CC"/>
                </a:solidFill>
                <a:latin typeface="Verdana"/>
                <a:cs typeface="Verdana"/>
              </a:rPr>
              <a:t>behavior.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74180" y="2921507"/>
            <a:ext cx="2369820" cy="22326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23888" y="2894076"/>
            <a:ext cx="1056131" cy="22326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96734" y="3043301"/>
            <a:ext cx="2153920" cy="1594485"/>
          </a:xfrm>
          <a:custGeom>
            <a:avLst/>
            <a:gdLst/>
            <a:ahLst/>
            <a:cxnLst/>
            <a:rect l="l" t="t" r="r" b="b"/>
            <a:pathLst>
              <a:path w="2153920" h="1594485">
                <a:moveTo>
                  <a:pt x="84836" y="0"/>
                </a:moveTo>
                <a:lnTo>
                  <a:pt x="0" y="1474851"/>
                </a:lnTo>
                <a:lnTo>
                  <a:pt x="2068830" y="1593977"/>
                </a:lnTo>
                <a:lnTo>
                  <a:pt x="2153666" y="118999"/>
                </a:lnTo>
                <a:lnTo>
                  <a:pt x="84836" y="0"/>
                </a:lnTo>
                <a:close/>
              </a:path>
            </a:pathLst>
          </a:custGeom>
          <a:solidFill>
            <a:srgbClr val="FFF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82408" y="3275584"/>
            <a:ext cx="1714119" cy="10408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82028" y="2894076"/>
            <a:ext cx="345948" cy="3444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378710" y="264795"/>
            <a:ext cx="5161280" cy="521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40" dirty="0">
                <a:solidFill>
                  <a:srgbClr val="0D94CC"/>
                </a:solidFill>
                <a:latin typeface="Calibri"/>
                <a:cs typeface="Calibri"/>
              </a:rPr>
              <a:t>CPI’s </a:t>
            </a:r>
            <a:r>
              <a:rPr sz="3200" b="1" spc="-90" dirty="0">
                <a:solidFill>
                  <a:srgbClr val="0D94CC"/>
                </a:solidFill>
                <a:latin typeface="Calibri"/>
                <a:cs typeface="Calibri"/>
              </a:rPr>
              <a:t>Top </a:t>
            </a:r>
            <a:r>
              <a:rPr sz="3200" b="1" spc="-5" dirty="0">
                <a:solidFill>
                  <a:srgbClr val="0D94CC"/>
                </a:solidFill>
                <a:latin typeface="Calibri"/>
                <a:cs typeface="Calibri"/>
              </a:rPr>
              <a:t>10 De-Escalation</a:t>
            </a:r>
            <a:r>
              <a:rPr sz="3200" b="1" spc="55" dirty="0">
                <a:solidFill>
                  <a:srgbClr val="0D94CC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0D94CC"/>
                </a:solidFill>
                <a:latin typeface="Calibri"/>
                <a:cs typeface="Calibri"/>
              </a:rPr>
              <a:t>Tips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9695">
              <a:lnSpc>
                <a:spcPct val="100000"/>
              </a:lnSpc>
            </a:pPr>
            <a:r>
              <a:rPr sz="3200" spc="-275" dirty="0">
                <a:solidFill>
                  <a:srgbClr val="FFFFFF"/>
                </a:solidFill>
                <a:latin typeface="Arial"/>
                <a:cs typeface="Arial"/>
              </a:rPr>
              <a:t>TIP</a:t>
            </a:r>
            <a:r>
              <a:rPr sz="3200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0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5175" y="1537716"/>
            <a:ext cx="6621780" cy="46741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7644" y="1557400"/>
            <a:ext cx="6537325" cy="4589780"/>
          </a:xfrm>
          <a:custGeom>
            <a:avLst/>
            <a:gdLst/>
            <a:ahLst/>
            <a:cxnLst/>
            <a:rect l="l" t="t" r="r" b="b"/>
            <a:pathLst>
              <a:path w="6537325" h="4589780">
                <a:moveTo>
                  <a:pt x="0" y="4589399"/>
                </a:moveTo>
                <a:lnTo>
                  <a:pt x="6536817" y="4589399"/>
                </a:lnTo>
                <a:lnTo>
                  <a:pt x="6536817" y="0"/>
                </a:lnTo>
                <a:lnTo>
                  <a:pt x="0" y="0"/>
                </a:lnTo>
                <a:lnTo>
                  <a:pt x="0" y="4589399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5627" y="2082431"/>
            <a:ext cx="6168390" cy="3785870"/>
          </a:xfrm>
          <a:custGeom>
            <a:avLst/>
            <a:gdLst/>
            <a:ahLst/>
            <a:cxnLst/>
            <a:rect l="l" t="t" r="r" b="b"/>
            <a:pathLst>
              <a:path w="6168390" h="3785870">
                <a:moveTo>
                  <a:pt x="0" y="3785616"/>
                </a:moveTo>
                <a:lnTo>
                  <a:pt x="6168136" y="3785616"/>
                </a:lnTo>
                <a:lnTo>
                  <a:pt x="6168136" y="0"/>
                </a:lnTo>
                <a:lnTo>
                  <a:pt x="0" y="0"/>
                </a:lnTo>
                <a:lnTo>
                  <a:pt x="0" y="3785616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54507" y="2116582"/>
            <a:ext cx="5915660" cy="3669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602740">
              <a:lnSpc>
                <a:spcPct val="100000"/>
              </a:lnSpc>
            </a:pPr>
            <a:r>
              <a:rPr sz="3600" b="1" spc="-5" dirty="0">
                <a:solidFill>
                  <a:srgbClr val="89A739"/>
                </a:solidFill>
                <a:latin typeface="Arial"/>
                <a:cs typeface="Arial"/>
              </a:rPr>
              <a:t>Use</a:t>
            </a:r>
            <a:r>
              <a:rPr sz="3600" b="1" spc="-35" dirty="0">
                <a:solidFill>
                  <a:srgbClr val="89A739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89A739"/>
                </a:solidFill>
                <a:latin typeface="Arial"/>
                <a:cs typeface="Arial"/>
              </a:rPr>
              <a:t>nonthreatening  nonverbals.</a:t>
            </a:r>
            <a:endParaRPr sz="3600">
              <a:latin typeface="Arial"/>
              <a:cs typeface="Arial"/>
            </a:endParaRPr>
          </a:p>
          <a:p>
            <a:pPr marL="12700" marR="5080">
              <a:lnSpc>
                <a:spcPct val="100200"/>
              </a:lnSpc>
              <a:spcBef>
                <a:spcPts val="15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more a person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loses control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800" b="1" i="1" spc="35" dirty="0">
                <a:solidFill>
                  <a:srgbClr val="0D94CC"/>
                </a:solidFill>
                <a:latin typeface="Arial"/>
                <a:cs typeface="Arial"/>
              </a:rPr>
              <a:t>the  </a:t>
            </a:r>
            <a:r>
              <a:rPr sz="2800" b="1" i="1" spc="-135" dirty="0">
                <a:solidFill>
                  <a:srgbClr val="0D94CC"/>
                </a:solidFill>
                <a:latin typeface="Arial"/>
                <a:cs typeface="Arial"/>
              </a:rPr>
              <a:t>less </a:t>
            </a:r>
            <a:r>
              <a:rPr sz="2800" b="1" i="1" spc="40" dirty="0">
                <a:solidFill>
                  <a:srgbClr val="0D94CC"/>
                </a:solidFill>
                <a:latin typeface="Arial"/>
                <a:cs typeface="Arial"/>
              </a:rPr>
              <a:t>they </a:t>
            </a:r>
            <a:r>
              <a:rPr sz="2800" b="1" i="1" spc="65" dirty="0">
                <a:solidFill>
                  <a:srgbClr val="0D94CC"/>
                </a:solidFill>
                <a:latin typeface="Arial"/>
                <a:cs typeface="Arial"/>
              </a:rPr>
              <a:t>hear </a:t>
            </a:r>
            <a:r>
              <a:rPr sz="2800" b="1" i="1" spc="-25" dirty="0">
                <a:solidFill>
                  <a:srgbClr val="0D94CC"/>
                </a:solidFill>
                <a:latin typeface="Arial"/>
                <a:cs typeface="Arial"/>
              </a:rPr>
              <a:t>your </a:t>
            </a:r>
            <a:r>
              <a:rPr sz="2800" b="1" i="1" spc="-30" dirty="0">
                <a:solidFill>
                  <a:srgbClr val="0D94CC"/>
                </a:solidFill>
                <a:latin typeface="Arial"/>
                <a:cs typeface="Arial"/>
              </a:rPr>
              <a:t>words</a:t>
            </a:r>
            <a:r>
              <a:rPr sz="2800" spc="-30" dirty="0">
                <a:solidFill>
                  <a:srgbClr val="FFFFFF"/>
                </a:solidFill>
                <a:latin typeface="Arial"/>
                <a:cs typeface="Arial"/>
              </a:rPr>
              <a:t>—and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 more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react to your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nonverbal  communication.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Be mindful of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your  </a:t>
            </a:r>
            <a:r>
              <a:rPr sz="2800" b="1" spc="-290" dirty="0">
                <a:solidFill>
                  <a:srgbClr val="D99593"/>
                </a:solidFill>
                <a:latin typeface="Verdana"/>
                <a:cs typeface="Verdana"/>
              </a:rPr>
              <a:t>gestures, </a:t>
            </a:r>
            <a:r>
              <a:rPr sz="2800" b="1" spc="-150" dirty="0">
                <a:solidFill>
                  <a:srgbClr val="D99593"/>
                </a:solidFill>
                <a:latin typeface="Verdana"/>
                <a:cs typeface="Verdana"/>
              </a:rPr>
              <a:t>facial </a:t>
            </a:r>
            <a:r>
              <a:rPr sz="2800" b="1" spc="-280" dirty="0">
                <a:solidFill>
                  <a:srgbClr val="D99593"/>
                </a:solidFill>
                <a:latin typeface="Verdana"/>
                <a:cs typeface="Verdana"/>
              </a:rPr>
              <a:t>expressions,  </a:t>
            </a:r>
            <a:r>
              <a:rPr sz="2800" b="1" spc="-265" dirty="0">
                <a:solidFill>
                  <a:srgbClr val="D99593"/>
                </a:solidFill>
                <a:latin typeface="Verdana"/>
                <a:cs typeface="Verdana"/>
              </a:rPr>
              <a:t>movements, </a:t>
            </a:r>
            <a:r>
              <a:rPr sz="2800" b="1" spc="-155" dirty="0">
                <a:solidFill>
                  <a:srgbClr val="D99593"/>
                </a:solidFill>
                <a:latin typeface="Verdana"/>
                <a:cs typeface="Verdana"/>
              </a:rPr>
              <a:t>and </a:t>
            </a:r>
            <a:r>
              <a:rPr sz="2800" b="1" spc="-240" dirty="0">
                <a:solidFill>
                  <a:srgbClr val="D99593"/>
                </a:solidFill>
                <a:latin typeface="Verdana"/>
                <a:cs typeface="Verdana"/>
              </a:rPr>
              <a:t>tone </a:t>
            </a:r>
            <a:r>
              <a:rPr sz="2800" b="1" spc="-270" dirty="0">
                <a:solidFill>
                  <a:srgbClr val="D99593"/>
                </a:solidFill>
                <a:latin typeface="Verdana"/>
                <a:cs typeface="Verdana"/>
              </a:rPr>
              <a:t>of</a:t>
            </a:r>
            <a:r>
              <a:rPr sz="2800" b="1" spc="-65" dirty="0">
                <a:solidFill>
                  <a:srgbClr val="D99593"/>
                </a:solidFill>
                <a:latin typeface="Verdana"/>
                <a:cs typeface="Verdana"/>
              </a:rPr>
              <a:t> </a:t>
            </a:r>
            <a:r>
              <a:rPr sz="2800" b="1" spc="-145" dirty="0">
                <a:solidFill>
                  <a:srgbClr val="D99593"/>
                </a:solidFill>
                <a:latin typeface="Verdana"/>
                <a:cs typeface="Verdana"/>
              </a:rPr>
              <a:t>voice.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74180" y="2921507"/>
            <a:ext cx="2369820" cy="22326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23888" y="2894076"/>
            <a:ext cx="1056131" cy="22326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96734" y="3043301"/>
            <a:ext cx="2153920" cy="1594485"/>
          </a:xfrm>
          <a:custGeom>
            <a:avLst/>
            <a:gdLst/>
            <a:ahLst/>
            <a:cxnLst/>
            <a:rect l="l" t="t" r="r" b="b"/>
            <a:pathLst>
              <a:path w="2153920" h="1594485">
                <a:moveTo>
                  <a:pt x="84836" y="0"/>
                </a:moveTo>
                <a:lnTo>
                  <a:pt x="0" y="1474851"/>
                </a:lnTo>
                <a:lnTo>
                  <a:pt x="2068830" y="1593977"/>
                </a:lnTo>
                <a:lnTo>
                  <a:pt x="2153666" y="118999"/>
                </a:lnTo>
                <a:lnTo>
                  <a:pt x="84836" y="0"/>
                </a:lnTo>
                <a:close/>
              </a:path>
            </a:pathLst>
          </a:custGeom>
          <a:solidFill>
            <a:srgbClr val="FFF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80377" y="3326638"/>
            <a:ext cx="1740916" cy="87807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82028" y="2894076"/>
            <a:ext cx="345948" cy="3444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378710" y="264795"/>
            <a:ext cx="5161280" cy="521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40" dirty="0">
                <a:solidFill>
                  <a:srgbClr val="0D94CC"/>
                </a:solidFill>
                <a:latin typeface="Calibri"/>
                <a:cs typeface="Calibri"/>
              </a:rPr>
              <a:t>CPI’s </a:t>
            </a:r>
            <a:r>
              <a:rPr sz="3200" b="1" spc="-90" dirty="0">
                <a:solidFill>
                  <a:srgbClr val="0D94CC"/>
                </a:solidFill>
                <a:latin typeface="Calibri"/>
                <a:cs typeface="Calibri"/>
              </a:rPr>
              <a:t>Top </a:t>
            </a:r>
            <a:r>
              <a:rPr sz="3200" b="1" spc="-5" dirty="0">
                <a:solidFill>
                  <a:srgbClr val="0D94CC"/>
                </a:solidFill>
                <a:latin typeface="Calibri"/>
                <a:cs typeface="Calibri"/>
              </a:rPr>
              <a:t>10 De-Escalation</a:t>
            </a:r>
            <a:r>
              <a:rPr sz="3200" b="1" spc="55" dirty="0">
                <a:solidFill>
                  <a:srgbClr val="0D94CC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0D94CC"/>
                </a:solidFill>
                <a:latin typeface="Calibri"/>
                <a:cs typeface="Calibri"/>
              </a:rPr>
              <a:t>Tips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9695">
              <a:lnSpc>
                <a:spcPct val="100000"/>
              </a:lnSpc>
            </a:pPr>
            <a:r>
              <a:rPr sz="3200" spc="-275" dirty="0">
                <a:solidFill>
                  <a:srgbClr val="FFFFFF"/>
                </a:solidFill>
                <a:latin typeface="Arial"/>
                <a:cs typeface="Arial"/>
              </a:rPr>
              <a:t>TIP</a:t>
            </a:r>
            <a:r>
              <a:rPr sz="3200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0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5175" y="1537716"/>
            <a:ext cx="6621780" cy="46741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7644" y="1557400"/>
            <a:ext cx="6537325" cy="4589780"/>
          </a:xfrm>
          <a:custGeom>
            <a:avLst/>
            <a:gdLst/>
            <a:ahLst/>
            <a:cxnLst/>
            <a:rect l="l" t="t" r="r" b="b"/>
            <a:pathLst>
              <a:path w="6537325" h="4589780">
                <a:moveTo>
                  <a:pt x="0" y="4589399"/>
                </a:moveTo>
                <a:lnTo>
                  <a:pt x="6536817" y="4589399"/>
                </a:lnTo>
                <a:lnTo>
                  <a:pt x="6536817" y="0"/>
                </a:lnTo>
                <a:lnTo>
                  <a:pt x="0" y="0"/>
                </a:lnTo>
                <a:lnTo>
                  <a:pt x="0" y="4589399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5627" y="2062479"/>
            <a:ext cx="6168390" cy="3232150"/>
          </a:xfrm>
          <a:custGeom>
            <a:avLst/>
            <a:gdLst/>
            <a:ahLst/>
            <a:cxnLst/>
            <a:rect l="l" t="t" r="r" b="b"/>
            <a:pathLst>
              <a:path w="6168390" h="3232150">
                <a:moveTo>
                  <a:pt x="0" y="3231642"/>
                </a:moveTo>
                <a:lnTo>
                  <a:pt x="6168136" y="3231642"/>
                </a:lnTo>
                <a:lnTo>
                  <a:pt x="6168136" y="0"/>
                </a:lnTo>
                <a:lnTo>
                  <a:pt x="0" y="0"/>
                </a:lnTo>
                <a:lnTo>
                  <a:pt x="0" y="3231642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54507" y="2096770"/>
            <a:ext cx="5868670" cy="3121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25" dirty="0">
                <a:solidFill>
                  <a:srgbClr val="89A739"/>
                </a:solidFill>
                <a:latin typeface="Arial"/>
                <a:cs typeface="Arial"/>
              </a:rPr>
              <a:t>Avoid</a:t>
            </a:r>
            <a:r>
              <a:rPr sz="3600" b="1" spc="-114" dirty="0">
                <a:solidFill>
                  <a:srgbClr val="89A739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89A739"/>
                </a:solidFill>
                <a:latin typeface="Arial"/>
                <a:cs typeface="Arial"/>
              </a:rPr>
              <a:t>overreacting.</a:t>
            </a:r>
            <a:endParaRPr sz="3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Remain </a:t>
            </a:r>
            <a:r>
              <a:rPr sz="2800" b="1" spc="-155" dirty="0">
                <a:solidFill>
                  <a:srgbClr val="0D94CC"/>
                </a:solidFill>
                <a:latin typeface="Verdana"/>
                <a:cs typeface="Verdana"/>
              </a:rPr>
              <a:t>calm, </a:t>
            </a:r>
            <a:r>
              <a:rPr sz="2800" b="1" spc="-250" dirty="0">
                <a:solidFill>
                  <a:srgbClr val="0D94CC"/>
                </a:solidFill>
                <a:latin typeface="Verdana"/>
                <a:cs typeface="Verdana"/>
              </a:rPr>
              <a:t>rational, </a:t>
            </a:r>
            <a:r>
              <a:rPr sz="2800" b="1" spc="-160" dirty="0">
                <a:solidFill>
                  <a:srgbClr val="0D94CC"/>
                </a:solidFill>
                <a:latin typeface="Verdana"/>
                <a:cs typeface="Verdana"/>
              </a:rPr>
              <a:t>and  </a:t>
            </a:r>
            <a:r>
              <a:rPr sz="2800" b="1" spc="-260" dirty="0">
                <a:solidFill>
                  <a:srgbClr val="0D94CC"/>
                </a:solidFill>
                <a:latin typeface="Verdana"/>
                <a:cs typeface="Verdana"/>
              </a:rPr>
              <a:t>professional.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While you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can’t control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the person’s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behavior, </a:t>
            </a:r>
            <a:r>
              <a:rPr sz="2800" b="1" i="1" spc="30" dirty="0">
                <a:solidFill>
                  <a:srgbClr val="D99593"/>
                </a:solidFill>
                <a:latin typeface="Arial"/>
                <a:cs typeface="Arial"/>
              </a:rPr>
              <a:t>how you  </a:t>
            </a:r>
            <a:r>
              <a:rPr sz="2800" b="1" i="1" dirty="0">
                <a:solidFill>
                  <a:srgbClr val="D99593"/>
                </a:solidFill>
                <a:latin typeface="Arial"/>
                <a:cs typeface="Arial"/>
              </a:rPr>
              <a:t>respond </a:t>
            </a:r>
            <a:r>
              <a:rPr sz="2800" b="1" i="1" spc="-10" dirty="0">
                <a:solidFill>
                  <a:srgbClr val="D99593"/>
                </a:solidFill>
                <a:latin typeface="Arial"/>
                <a:cs typeface="Arial"/>
              </a:rPr>
              <a:t>to </a:t>
            </a:r>
            <a:r>
              <a:rPr sz="2800" b="1" i="1" spc="-40" dirty="0">
                <a:solidFill>
                  <a:srgbClr val="D99593"/>
                </a:solidFill>
                <a:latin typeface="Arial"/>
                <a:cs typeface="Arial"/>
              </a:rPr>
              <a:t>their </a:t>
            </a:r>
            <a:r>
              <a:rPr sz="2800" b="1" i="1" spc="45" dirty="0">
                <a:solidFill>
                  <a:srgbClr val="D99593"/>
                </a:solidFill>
                <a:latin typeface="Arial"/>
                <a:cs typeface="Arial"/>
              </a:rPr>
              <a:t>behavior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will have  a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direct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effect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on whether the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situation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escalates or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defuses.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74180" y="2921507"/>
            <a:ext cx="2369820" cy="22326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23888" y="2894076"/>
            <a:ext cx="1056131" cy="22326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96734" y="3043301"/>
            <a:ext cx="2153920" cy="1594485"/>
          </a:xfrm>
          <a:custGeom>
            <a:avLst/>
            <a:gdLst/>
            <a:ahLst/>
            <a:cxnLst/>
            <a:rect l="l" t="t" r="r" b="b"/>
            <a:pathLst>
              <a:path w="2153920" h="1594485">
                <a:moveTo>
                  <a:pt x="84836" y="0"/>
                </a:moveTo>
                <a:lnTo>
                  <a:pt x="0" y="1474851"/>
                </a:lnTo>
                <a:lnTo>
                  <a:pt x="2068830" y="1593977"/>
                </a:lnTo>
                <a:lnTo>
                  <a:pt x="2153666" y="118999"/>
                </a:lnTo>
                <a:lnTo>
                  <a:pt x="84836" y="0"/>
                </a:lnTo>
                <a:close/>
              </a:path>
            </a:pathLst>
          </a:custGeom>
          <a:solidFill>
            <a:srgbClr val="FFF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80757" y="3234435"/>
            <a:ext cx="1739900" cy="11233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82028" y="2894076"/>
            <a:ext cx="345948" cy="3444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378710" y="264795"/>
            <a:ext cx="5161280" cy="521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40" dirty="0">
                <a:solidFill>
                  <a:srgbClr val="0D94CC"/>
                </a:solidFill>
                <a:latin typeface="Calibri"/>
                <a:cs typeface="Calibri"/>
              </a:rPr>
              <a:t>CPI’s </a:t>
            </a:r>
            <a:r>
              <a:rPr sz="3200" b="1" spc="-90" dirty="0">
                <a:solidFill>
                  <a:srgbClr val="0D94CC"/>
                </a:solidFill>
                <a:latin typeface="Calibri"/>
                <a:cs typeface="Calibri"/>
              </a:rPr>
              <a:t>Top </a:t>
            </a:r>
            <a:r>
              <a:rPr sz="3200" b="1" spc="-5" dirty="0">
                <a:solidFill>
                  <a:srgbClr val="0D94CC"/>
                </a:solidFill>
                <a:latin typeface="Calibri"/>
                <a:cs typeface="Calibri"/>
              </a:rPr>
              <a:t>10 De-Escalation</a:t>
            </a:r>
            <a:r>
              <a:rPr sz="3200" b="1" spc="55" dirty="0">
                <a:solidFill>
                  <a:srgbClr val="0D94CC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0D94CC"/>
                </a:solidFill>
                <a:latin typeface="Calibri"/>
                <a:cs typeface="Calibri"/>
              </a:rPr>
              <a:t>Tips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9695">
              <a:lnSpc>
                <a:spcPct val="100000"/>
              </a:lnSpc>
            </a:pPr>
            <a:r>
              <a:rPr sz="3200" spc="-275" dirty="0">
                <a:solidFill>
                  <a:srgbClr val="FFFFFF"/>
                </a:solidFill>
                <a:latin typeface="Arial"/>
                <a:cs typeface="Arial"/>
              </a:rPr>
              <a:t>TIP</a:t>
            </a:r>
            <a:r>
              <a:rPr sz="3200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5175" y="1537716"/>
            <a:ext cx="6621780" cy="46741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7644" y="1557400"/>
            <a:ext cx="6537325" cy="4589780"/>
          </a:xfrm>
          <a:custGeom>
            <a:avLst/>
            <a:gdLst/>
            <a:ahLst/>
            <a:cxnLst/>
            <a:rect l="l" t="t" r="r" b="b"/>
            <a:pathLst>
              <a:path w="6537325" h="4589780">
                <a:moveTo>
                  <a:pt x="0" y="4589399"/>
                </a:moveTo>
                <a:lnTo>
                  <a:pt x="6536817" y="4589399"/>
                </a:lnTo>
                <a:lnTo>
                  <a:pt x="6536817" y="0"/>
                </a:lnTo>
                <a:lnTo>
                  <a:pt x="0" y="0"/>
                </a:lnTo>
                <a:lnTo>
                  <a:pt x="0" y="4589399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5627" y="2082393"/>
            <a:ext cx="6168390" cy="3662679"/>
          </a:xfrm>
          <a:custGeom>
            <a:avLst/>
            <a:gdLst/>
            <a:ahLst/>
            <a:cxnLst/>
            <a:rect l="l" t="t" r="r" b="b"/>
            <a:pathLst>
              <a:path w="6168390" h="3662679">
                <a:moveTo>
                  <a:pt x="0" y="3662553"/>
                </a:moveTo>
                <a:lnTo>
                  <a:pt x="6168136" y="3662553"/>
                </a:lnTo>
                <a:lnTo>
                  <a:pt x="6168136" y="0"/>
                </a:lnTo>
                <a:lnTo>
                  <a:pt x="0" y="0"/>
                </a:lnTo>
                <a:lnTo>
                  <a:pt x="0" y="3662553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54507" y="2116582"/>
            <a:ext cx="6001385" cy="3547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5" dirty="0">
                <a:solidFill>
                  <a:srgbClr val="89A739"/>
                </a:solidFill>
                <a:latin typeface="Arial"/>
                <a:cs typeface="Arial"/>
              </a:rPr>
              <a:t>Focus </a:t>
            </a:r>
            <a:r>
              <a:rPr sz="3600" b="1" dirty="0">
                <a:solidFill>
                  <a:srgbClr val="89A739"/>
                </a:solidFill>
                <a:latin typeface="Arial"/>
                <a:cs typeface="Arial"/>
              </a:rPr>
              <a:t>on</a:t>
            </a:r>
            <a:r>
              <a:rPr sz="3600" b="1" spc="-30" dirty="0">
                <a:solidFill>
                  <a:srgbClr val="89A739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89A739"/>
                </a:solidFill>
                <a:latin typeface="Arial"/>
                <a:cs typeface="Arial"/>
              </a:rPr>
              <a:t>feelings.</a:t>
            </a:r>
            <a:endParaRPr sz="3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Facts are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important, but </a:t>
            </a:r>
            <a:r>
              <a:rPr sz="2800" b="1" i="1" spc="30" dirty="0">
                <a:solidFill>
                  <a:srgbClr val="D99593"/>
                </a:solidFill>
                <a:latin typeface="Arial"/>
                <a:cs typeface="Arial"/>
              </a:rPr>
              <a:t>how </a:t>
            </a:r>
            <a:r>
              <a:rPr sz="2800" b="1" i="1" spc="285" dirty="0">
                <a:solidFill>
                  <a:srgbClr val="D99593"/>
                </a:solidFill>
                <a:latin typeface="Arial"/>
                <a:cs typeface="Arial"/>
              </a:rPr>
              <a:t>a  </a:t>
            </a:r>
            <a:r>
              <a:rPr sz="2800" b="1" i="1" spc="-25" dirty="0">
                <a:solidFill>
                  <a:srgbClr val="D99593"/>
                </a:solidFill>
                <a:latin typeface="Arial"/>
                <a:cs typeface="Arial"/>
              </a:rPr>
              <a:t>person feels </a:t>
            </a:r>
            <a:r>
              <a:rPr sz="2800" b="1" i="1" spc="-220" dirty="0">
                <a:solidFill>
                  <a:srgbClr val="D99593"/>
                </a:solidFill>
                <a:latin typeface="Arial"/>
                <a:cs typeface="Arial"/>
              </a:rPr>
              <a:t>is </a:t>
            </a:r>
            <a:r>
              <a:rPr sz="2800" b="1" i="1" spc="35" dirty="0">
                <a:solidFill>
                  <a:srgbClr val="D99593"/>
                </a:solidFill>
                <a:latin typeface="Arial"/>
                <a:cs typeface="Arial"/>
              </a:rPr>
              <a:t>the heart </a:t>
            </a:r>
            <a:r>
              <a:rPr sz="2800" b="1" i="1" spc="-40" dirty="0">
                <a:solidFill>
                  <a:srgbClr val="D99593"/>
                </a:solidFill>
                <a:latin typeface="Arial"/>
                <a:cs typeface="Arial"/>
              </a:rPr>
              <a:t>of </a:t>
            </a:r>
            <a:r>
              <a:rPr sz="2800" b="1" i="1" spc="35" dirty="0">
                <a:solidFill>
                  <a:srgbClr val="D99593"/>
                </a:solidFill>
                <a:latin typeface="Arial"/>
                <a:cs typeface="Arial"/>
              </a:rPr>
              <a:t>the  </a:t>
            </a:r>
            <a:r>
              <a:rPr sz="2800" b="1" i="1" spc="40" dirty="0">
                <a:solidFill>
                  <a:srgbClr val="D99593"/>
                </a:solidFill>
                <a:latin typeface="Arial"/>
                <a:cs typeface="Arial"/>
              </a:rPr>
              <a:t>matter. </a:t>
            </a:r>
            <a:r>
              <a:rPr sz="2800" spc="-90" dirty="0">
                <a:solidFill>
                  <a:srgbClr val="FFFFFF"/>
                </a:solidFill>
                <a:latin typeface="Arial"/>
                <a:cs typeface="Arial"/>
              </a:rPr>
              <a:t>Yet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some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people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have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trouble identifying how they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feel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about 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what’s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happening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8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them.</a:t>
            </a:r>
            <a:endParaRPr sz="2800">
              <a:latin typeface="Arial"/>
              <a:cs typeface="Arial"/>
            </a:endParaRPr>
          </a:p>
          <a:p>
            <a:pPr marL="12700" marR="340995">
              <a:lnSpc>
                <a:spcPct val="100000"/>
              </a:lnSpc>
              <a:spcBef>
                <a:spcPts val="20"/>
              </a:spcBef>
            </a:pPr>
            <a:r>
              <a:rPr sz="2800" b="1" spc="-260" dirty="0">
                <a:solidFill>
                  <a:srgbClr val="0D94CC"/>
                </a:solidFill>
                <a:latin typeface="Verdana"/>
                <a:cs typeface="Verdana"/>
              </a:rPr>
              <a:t>Watch </a:t>
            </a:r>
            <a:r>
              <a:rPr sz="2800" b="1" spc="-155" dirty="0">
                <a:solidFill>
                  <a:srgbClr val="0D94CC"/>
                </a:solidFill>
                <a:latin typeface="Verdana"/>
                <a:cs typeface="Verdana"/>
              </a:rPr>
              <a:t>and </a:t>
            </a:r>
            <a:r>
              <a:rPr sz="2800" b="1" spc="-305" dirty="0">
                <a:solidFill>
                  <a:srgbClr val="0D94CC"/>
                </a:solidFill>
                <a:latin typeface="Verdana"/>
                <a:cs typeface="Verdana"/>
              </a:rPr>
              <a:t>listen </a:t>
            </a:r>
            <a:r>
              <a:rPr sz="2800" b="1" spc="-220" dirty="0">
                <a:solidFill>
                  <a:srgbClr val="0D94CC"/>
                </a:solidFill>
                <a:latin typeface="Verdana"/>
                <a:cs typeface="Verdana"/>
              </a:rPr>
              <a:t>carefully </a:t>
            </a:r>
            <a:r>
              <a:rPr sz="2800" b="1" spc="-345" dirty="0">
                <a:solidFill>
                  <a:srgbClr val="0D94CC"/>
                </a:solidFill>
                <a:latin typeface="Verdana"/>
                <a:cs typeface="Verdana"/>
              </a:rPr>
              <a:t>for </a:t>
            </a:r>
            <a:r>
              <a:rPr sz="2800" b="1" spc="-275" dirty="0">
                <a:solidFill>
                  <a:srgbClr val="0D94CC"/>
                </a:solidFill>
                <a:latin typeface="Verdana"/>
                <a:cs typeface="Verdana"/>
              </a:rPr>
              <a:t>the  </a:t>
            </a:r>
            <a:r>
              <a:rPr sz="2800" b="1" spc="-270" dirty="0">
                <a:solidFill>
                  <a:srgbClr val="0D94CC"/>
                </a:solidFill>
                <a:latin typeface="Verdana"/>
                <a:cs typeface="Verdana"/>
              </a:rPr>
              <a:t>person’s </a:t>
            </a:r>
            <a:r>
              <a:rPr sz="2800" b="1" spc="-220" dirty="0">
                <a:solidFill>
                  <a:srgbClr val="0D94CC"/>
                </a:solidFill>
                <a:latin typeface="Verdana"/>
                <a:cs typeface="Verdana"/>
              </a:rPr>
              <a:t>real</a:t>
            </a:r>
            <a:r>
              <a:rPr sz="2800" b="1" spc="-110" dirty="0">
                <a:solidFill>
                  <a:srgbClr val="0D94CC"/>
                </a:solidFill>
                <a:latin typeface="Verdana"/>
                <a:cs typeface="Verdana"/>
              </a:rPr>
              <a:t> </a:t>
            </a:r>
            <a:r>
              <a:rPr sz="2800" b="1" spc="-215" dirty="0">
                <a:solidFill>
                  <a:srgbClr val="0D94CC"/>
                </a:solidFill>
                <a:latin typeface="Verdana"/>
                <a:cs typeface="Verdana"/>
              </a:rPr>
              <a:t>message.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74180" y="2921507"/>
            <a:ext cx="2369820" cy="22326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23888" y="2894076"/>
            <a:ext cx="1056131" cy="22326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96734" y="3043301"/>
            <a:ext cx="2153920" cy="1594485"/>
          </a:xfrm>
          <a:custGeom>
            <a:avLst/>
            <a:gdLst/>
            <a:ahLst/>
            <a:cxnLst/>
            <a:rect l="l" t="t" r="r" b="b"/>
            <a:pathLst>
              <a:path w="2153920" h="1594485">
                <a:moveTo>
                  <a:pt x="84836" y="0"/>
                </a:moveTo>
                <a:lnTo>
                  <a:pt x="0" y="1474851"/>
                </a:lnTo>
                <a:lnTo>
                  <a:pt x="2068830" y="1593977"/>
                </a:lnTo>
                <a:lnTo>
                  <a:pt x="2153666" y="118999"/>
                </a:lnTo>
                <a:lnTo>
                  <a:pt x="84836" y="0"/>
                </a:lnTo>
                <a:close/>
              </a:path>
            </a:pathLst>
          </a:custGeom>
          <a:solidFill>
            <a:srgbClr val="FFF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57897" y="3189858"/>
            <a:ext cx="1773047" cy="12519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82028" y="2894076"/>
            <a:ext cx="345948" cy="3444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378710" y="264795"/>
            <a:ext cx="5161280" cy="521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40" dirty="0">
                <a:solidFill>
                  <a:srgbClr val="0D94CC"/>
                </a:solidFill>
                <a:latin typeface="Calibri"/>
                <a:cs typeface="Calibri"/>
              </a:rPr>
              <a:t>CPI’s </a:t>
            </a:r>
            <a:r>
              <a:rPr sz="3200" b="1" spc="-90" dirty="0">
                <a:solidFill>
                  <a:srgbClr val="0D94CC"/>
                </a:solidFill>
                <a:latin typeface="Calibri"/>
                <a:cs typeface="Calibri"/>
              </a:rPr>
              <a:t>Top </a:t>
            </a:r>
            <a:r>
              <a:rPr sz="3200" b="1" spc="-5" dirty="0">
                <a:solidFill>
                  <a:srgbClr val="0D94CC"/>
                </a:solidFill>
                <a:latin typeface="Calibri"/>
                <a:cs typeface="Calibri"/>
              </a:rPr>
              <a:t>10 De-Escalation</a:t>
            </a:r>
            <a:r>
              <a:rPr sz="3200" b="1" spc="55" dirty="0">
                <a:solidFill>
                  <a:srgbClr val="0D94CC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0D94CC"/>
                </a:solidFill>
                <a:latin typeface="Calibri"/>
                <a:cs typeface="Calibri"/>
              </a:rPr>
              <a:t>Tips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9695">
              <a:lnSpc>
                <a:spcPct val="100000"/>
              </a:lnSpc>
            </a:pPr>
            <a:r>
              <a:rPr sz="3200" spc="-275" dirty="0">
                <a:solidFill>
                  <a:srgbClr val="FFFFFF"/>
                </a:solidFill>
                <a:latin typeface="Arial"/>
                <a:cs typeface="Arial"/>
              </a:rPr>
              <a:t>TIP</a:t>
            </a:r>
            <a:r>
              <a:rPr sz="3200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00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5175" y="1537716"/>
            <a:ext cx="6621780" cy="46741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7644" y="1557400"/>
            <a:ext cx="6537325" cy="4589780"/>
          </a:xfrm>
          <a:custGeom>
            <a:avLst/>
            <a:gdLst/>
            <a:ahLst/>
            <a:cxnLst/>
            <a:rect l="l" t="t" r="r" b="b"/>
            <a:pathLst>
              <a:path w="6537325" h="4589780">
                <a:moveTo>
                  <a:pt x="0" y="4589399"/>
                </a:moveTo>
                <a:lnTo>
                  <a:pt x="6536817" y="4589399"/>
                </a:lnTo>
                <a:lnTo>
                  <a:pt x="6536817" y="0"/>
                </a:lnTo>
                <a:lnTo>
                  <a:pt x="0" y="0"/>
                </a:lnTo>
                <a:lnTo>
                  <a:pt x="0" y="4589399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5627" y="2082419"/>
            <a:ext cx="6168390" cy="3354704"/>
          </a:xfrm>
          <a:custGeom>
            <a:avLst/>
            <a:gdLst/>
            <a:ahLst/>
            <a:cxnLst/>
            <a:rect l="l" t="t" r="r" b="b"/>
            <a:pathLst>
              <a:path w="6168390" h="3354704">
                <a:moveTo>
                  <a:pt x="0" y="3354704"/>
                </a:moveTo>
                <a:lnTo>
                  <a:pt x="6168136" y="3354704"/>
                </a:lnTo>
                <a:lnTo>
                  <a:pt x="6168136" y="0"/>
                </a:lnTo>
                <a:lnTo>
                  <a:pt x="0" y="0"/>
                </a:lnTo>
                <a:lnTo>
                  <a:pt x="0" y="3354704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54507" y="2116582"/>
            <a:ext cx="5799455" cy="3244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717039">
              <a:lnSpc>
                <a:spcPct val="100000"/>
              </a:lnSpc>
            </a:pPr>
            <a:r>
              <a:rPr sz="3600" b="1" spc="-5" dirty="0">
                <a:solidFill>
                  <a:srgbClr val="89A739"/>
                </a:solidFill>
                <a:latin typeface="Arial"/>
                <a:cs typeface="Arial"/>
              </a:rPr>
              <a:t>Ignore</a:t>
            </a:r>
            <a:r>
              <a:rPr sz="3600" b="1" spc="-50" dirty="0">
                <a:solidFill>
                  <a:srgbClr val="89A739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89A739"/>
                </a:solidFill>
                <a:latin typeface="Arial"/>
                <a:cs typeface="Arial"/>
              </a:rPr>
              <a:t>challenging  questions.</a:t>
            </a:r>
            <a:endParaRPr sz="3600">
              <a:latin typeface="Arial"/>
              <a:cs typeface="Arial"/>
            </a:endParaRPr>
          </a:p>
          <a:p>
            <a:pPr marL="12700" marR="5080">
              <a:lnSpc>
                <a:spcPct val="100299"/>
              </a:lnSpc>
              <a:spcBef>
                <a:spcPts val="1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Answering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challenging questions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often results in a </a:t>
            </a:r>
            <a:r>
              <a:rPr sz="2800" b="1" spc="-270" dirty="0">
                <a:solidFill>
                  <a:srgbClr val="D99593"/>
                </a:solidFill>
                <a:latin typeface="Verdana"/>
                <a:cs typeface="Verdana"/>
              </a:rPr>
              <a:t>power </a:t>
            </a:r>
            <a:r>
              <a:rPr sz="2800" b="1" spc="-280" dirty="0">
                <a:solidFill>
                  <a:srgbClr val="D99593"/>
                </a:solidFill>
                <a:latin typeface="Verdana"/>
                <a:cs typeface="Verdana"/>
              </a:rPr>
              <a:t>struggle. 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When a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person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challenges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your 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authority, </a:t>
            </a:r>
            <a:r>
              <a:rPr sz="2800" b="1" i="1" spc="30" dirty="0">
                <a:solidFill>
                  <a:srgbClr val="0D94CC"/>
                </a:solidFill>
                <a:latin typeface="Arial"/>
                <a:cs typeface="Arial"/>
              </a:rPr>
              <a:t>redirect </a:t>
            </a:r>
            <a:r>
              <a:rPr sz="2800" b="1" i="1" spc="-40" dirty="0">
                <a:solidFill>
                  <a:srgbClr val="0D94CC"/>
                </a:solidFill>
                <a:latin typeface="Arial"/>
                <a:cs typeface="Arial"/>
              </a:rPr>
              <a:t>their </a:t>
            </a:r>
            <a:r>
              <a:rPr sz="2800" b="1" i="1" spc="10" dirty="0">
                <a:solidFill>
                  <a:srgbClr val="0D94CC"/>
                </a:solidFill>
                <a:latin typeface="Arial"/>
                <a:cs typeface="Arial"/>
              </a:rPr>
              <a:t>attention </a:t>
            </a:r>
            <a:r>
              <a:rPr sz="2800" b="1" i="1" spc="-10" dirty="0">
                <a:solidFill>
                  <a:srgbClr val="0D94CC"/>
                </a:solidFill>
                <a:latin typeface="Arial"/>
                <a:cs typeface="Arial"/>
              </a:rPr>
              <a:t>to  </a:t>
            </a:r>
            <a:r>
              <a:rPr sz="2800" b="1" i="1" spc="35" dirty="0">
                <a:solidFill>
                  <a:srgbClr val="0D94CC"/>
                </a:solidFill>
                <a:latin typeface="Arial"/>
                <a:cs typeface="Arial"/>
              </a:rPr>
              <a:t>the </a:t>
            </a:r>
            <a:r>
              <a:rPr sz="2800" b="1" i="1" spc="-114" dirty="0">
                <a:solidFill>
                  <a:srgbClr val="0D94CC"/>
                </a:solidFill>
                <a:latin typeface="Arial"/>
                <a:cs typeface="Arial"/>
              </a:rPr>
              <a:t>issue </a:t>
            </a:r>
            <a:r>
              <a:rPr sz="2800" b="1" i="1" spc="90" dirty="0">
                <a:solidFill>
                  <a:srgbClr val="0D94CC"/>
                </a:solidFill>
                <a:latin typeface="Arial"/>
                <a:cs typeface="Arial"/>
              </a:rPr>
              <a:t>at</a:t>
            </a:r>
            <a:r>
              <a:rPr sz="2800" b="1" i="1" spc="40" dirty="0">
                <a:solidFill>
                  <a:srgbClr val="0D94CC"/>
                </a:solidFill>
                <a:latin typeface="Arial"/>
                <a:cs typeface="Arial"/>
              </a:rPr>
              <a:t> </a:t>
            </a:r>
            <a:r>
              <a:rPr sz="2800" b="1" i="1" spc="65" dirty="0">
                <a:solidFill>
                  <a:srgbClr val="0D94CC"/>
                </a:solidFill>
                <a:latin typeface="Arial"/>
                <a:cs typeface="Arial"/>
              </a:rPr>
              <a:t>hand.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74180" y="2921507"/>
            <a:ext cx="2369820" cy="22326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23888" y="2894076"/>
            <a:ext cx="1056131" cy="22326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96734" y="3043301"/>
            <a:ext cx="2153920" cy="1594485"/>
          </a:xfrm>
          <a:custGeom>
            <a:avLst/>
            <a:gdLst/>
            <a:ahLst/>
            <a:cxnLst/>
            <a:rect l="l" t="t" r="r" b="b"/>
            <a:pathLst>
              <a:path w="2153920" h="1594485">
                <a:moveTo>
                  <a:pt x="84836" y="0"/>
                </a:moveTo>
                <a:lnTo>
                  <a:pt x="0" y="1474851"/>
                </a:lnTo>
                <a:lnTo>
                  <a:pt x="2068830" y="1593977"/>
                </a:lnTo>
                <a:lnTo>
                  <a:pt x="2153666" y="118999"/>
                </a:lnTo>
                <a:lnTo>
                  <a:pt x="84836" y="0"/>
                </a:lnTo>
                <a:close/>
              </a:path>
            </a:pathLst>
          </a:custGeom>
          <a:solidFill>
            <a:srgbClr val="FFF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53020" y="3414903"/>
            <a:ext cx="1761489" cy="8442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82028" y="2894076"/>
            <a:ext cx="345948" cy="3444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378710" y="264795"/>
            <a:ext cx="5161280" cy="521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40" dirty="0">
                <a:solidFill>
                  <a:srgbClr val="0D94CC"/>
                </a:solidFill>
                <a:latin typeface="Calibri"/>
                <a:cs typeface="Calibri"/>
              </a:rPr>
              <a:t>CPI’s </a:t>
            </a:r>
            <a:r>
              <a:rPr sz="3200" b="1" spc="-90" dirty="0">
                <a:solidFill>
                  <a:srgbClr val="0D94CC"/>
                </a:solidFill>
                <a:latin typeface="Calibri"/>
                <a:cs typeface="Calibri"/>
              </a:rPr>
              <a:t>Top </a:t>
            </a:r>
            <a:r>
              <a:rPr sz="3200" b="1" spc="-5" dirty="0">
                <a:solidFill>
                  <a:srgbClr val="0D94CC"/>
                </a:solidFill>
                <a:latin typeface="Calibri"/>
                <a:cs typeface="Calibri"/>
              </a:rPr>
              <a:t>10 De-Escalation</a:t>
            </a:r>
            <a:r>
              <a:rPr sz="3200" b="1" spc="55" dirty="0">
                <a:solidFill>
                  <a:srgbClr val="0D94CC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0D94CC"/>
                </a:solidFill>
                <a:latin typeface="Calibri"/>
                <a:cs typeface="Calibri"/>
              </a:rPr>
              <a:t>Tips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9695">
              <a:lnSpc>
                <a:spcPct val="100000"/>
              </a:lnSpc>
            </a:pPr>
            <a:r>
              <a:rPr sz="3200" spc="-275" dirty="0">
                <a:solidFill>
                  <a:srgbClr val="FFFFFF"/>
                </a:solidFill>
                <a:latin typeface="Arial"/>
                <a:cs typeface="Arial"/>
              </a:rPr>
              <a:t>TIP</a:t>
            </a:r>
            <a:r>
              <a:rPr sz="3200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spc="100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5175" y="1537716"/>
            <a:ext cx="6621780" cy="46741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7644" y="1557400"/>
            <a:ext cx="6537325" cy="4589780"/>
          </a:xfrm>
          <a:custGeom>
            <a:avLst/>
            <a:gdLst/>
            <a:ahLst/>
            <a:cxnLst/>
            <a:rect l="l" t="t" r="r" b="b"/>
            <a:pathLst>
              <a:path w="6537325" h="4589780">
                <a:moveTo>
                  <a:pt x="0" y="4589399"/>
                </a:moveTo>
                <a:lnTo>
                  <a:pt x="6536817" y="4589399"/>
                </a:lnTo>
                <a:lnTo>
                  <a:pt x="6536817" y="0"/>
                </a:lnTo>
                <a:lnTo>
                  <a:pt x="0" y="0"/>
                </a:lnTo>
                <a:lnTo>
                  <a:pt x="0" y="4589399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5627" y="2082419"/>
            <a:ext cx="6168390" cy="2800985"/>
          </a:xfrm>
          <a:custGeom>
            <a:avLst/>
            <a:gdLst/>
            <a:ahLst/>
            <a:cxnLst/>
            <a:rect l="l" t="t" r="r" b="b"/>
            <a:pathLst>
              <a:path w="6168390" h="2800985">
                <a:moveTo>
                  <a:pt x="0" y="2800730"/>
                </a:moveTo>
                <a:lnTo>
                  <a:pt x="6168136" y="2800730"/>
                </a:lnTo>
                <a:lnTo>
                  <a:pt x="6168136" y="0"/>
                </a:lnTo>
                <a:lnTo>
                  <a:pt x="0" y="0"/>
                </a:lnTo>
                <a:lnTo>
                  <a:pt x="0" y="280073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54507" y="2116582"/>
            <a:ext cx="5617845" cy="269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5" dirty="0">
                <a:solidFill>
                  <a:srgbClr val="89A739"/>
                </a:solidFill>
                <a:latin typeface="Arial"/>
                <a:cs typeface="Arial"/>
              </a:rPr>
              <a:t>Set</a:t>
            </a:r>
            <a:r>
              <a:rPr sz="3600" b="1" spc="-65" dirty="0">
                <a:solidFill>
                  <a:srgbClr val="89A739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89A739"/>
                </a:solidFill>
                <a:latin typeface="Arial"/>
                <a:cs typeface="Arial"/>
              </a:rPr>
              <a:t>limits.</a:t>
            </a:r>
            <a:endParaRPr sz="3600">
              <a:latin typeface="Arial"/>
              <a:cs typeface="Arial"/>
            </a:endParaRPr>
          </a:p>
          <a:p>
            <a:pPr marL="12700" marR="5080">
              <a:lnSpc>
                <a:spcPct val="100200"/>
              </a:lnSpc>
              <a:spcBef>
                <a:spcPts val="10"/>
              </a:spcBef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If a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person’s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behavior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is belligerent, 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defensive,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disruptive</a:t>
            </a:r>
            <a:r>
              <a:rPr sz="2800" spc="-20" dirty="0">
                <a:solidFill>
                  <a:srgbClr val="FFFFFF"/>
                </a:solidFill>
                <a:latin typeface="Verdana"/>
                <a:cs typeface="Verdana"/>
              </a:rPr>
              <a:t>, </a:t>
            </a:r>
            <a:r>
              <a:rPr sz="2800" b="1" i="1" spc="60" dirty="0">
                <a:solidFill>
                  <a:srgbClr val="0099CC"/>
                </a:solidFill>
                <a:latin typeface="Arial"/>
                <a:cs typeface="Arial"/>
              </a:rPr>
              <a:t>give</a:t>
            </a:r>
            <a:r>
              <a:rPr sz="2800" b="1" i="1" spc="-215" dirty="0">
                <a:solidFill>
                  <a:srgbClr val="0099CC"/>
                </a:solidFill>
                <a:latin typeface="Arial"/>
                <a:cs typeface="Arial"/>
              </a:rPr>
              <a:t> </a:t>
            </a:r>
            <a:r>
              <a:rPr sz="2800" b="1" i="1" spc="60" dirty="0">
                <a:solidFill>
                  <a:srgbClr val="0099CC"/>
                </a:solidFill>
                <a:latin typeface="Arial"/>
                <a:cs typeface="Arial"/>
              </a:rPr>
              <a:t>them  </a:t>
            </a:r>
            <a:r>
              <a:rPr sz="2800" b="1" i="1" spc="70" dirty="0">
                <a:solidFill>
                  <a:srgbClr val="0099CC"/>
                </a:solidFill>
                <a:latin typeface="Arial"/>
                <a:cs typeface="Arial"/>
              </a:rPr>
              <a:t>clear, </a:t>
            </a:r>
            <a:r>
              <a:rPr sz="2800" b="1" i="1" spc="-5" dirty="0">
                <a:solidFill>
                  <a:srgbClr val="0099CC"/>
                </a:solidFill>
                <a:latin typeface="Arial"/>
                <a:cs typeface="Arial"/>
              </a:rPr>
              <a:t>simple, </a:t>
            </a:r>
            <a:r>
              <a:rPr sz="2800" b="1" i="1" spc="125" dirty="0">
                <a:solidFill>
                  <a:srgbClr val="0099CC"/>
                </a:solidFill>
                <a:latin typeface="Arial"/>
                <a:cs typeface="Arial"/>
              </a:rPr>
              <a:t>and </a:t>
            </a:r>
            <a:r>
              <a:rPr sz="2800" b="1" i="1" spc="80" dirty="0">
                <a:solidFill>
                  <a:srgbClr val="0099CC"/>
                </a:solidFill>
                <a:latin typeface="Arial"/>
                <a:cs typeface="Arial"/>
              </a:rPr>
              <a:t>enforceable  </a:t>
            </a:r>
            <a:r>
              <a:rPr sz="2800" b="1" i="1" spc="-90" dirty="0">
                <a:solidFill>
                  <a:srgbClr val="0099CC"/>
                </a:solidFill>
                <a:latin typeface="Arial"/>
                <a:cs typeface="Arial"/>
              </a:rPr>
              <a:t>limits.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Offer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concise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respectful  </a:t>
            </a:r>
            <a:r>
              <a:rPr sz="2800" b="1" spc="-145" dirty="0">
                <a:solidFill>
                  <a:srgbClr val="D99593"/>
                </a:solidFill>
                <a:latin typeface="Verdana"/>
                <a:cs typeface="Verdana"/>
              </a:rPr>
              <a:t>choices </a:t>
            </a:r>
            <a:r>
              <a:rPr sz="2800" b="1" spc="-155" dirty="0">
                <a:solidFill>
                  <a:srgbClr val="D99593"/>
                </a:solidFill>
                <a:latin typeface="Verdana"/>
                <a:cs typeface="Verdana"/>
              </a:rPr>
              <a:t>and</a:t>
            </a:r>
            <a:r>
              <a:rPr sz="2800" b="1" spc="-235" dirty="0">
                <a:solidFill>
                  <a:srgbClr val="D99593"/>
                </a:solidFill>
                <a:latin typeface="Verdana"/>
                <a:cs typeface="Verdana"/>
              </a:rPr>
              <a:t> </a:t>
            </a:r>
            <a:r>
              <a:rPr sz="2800" b="1" spc="-175" dirty="0">
                <a:solidFill>
                  <a:srgbClr val="D99593"/>
                </a:solidFill>
                <a:latin typeface="Verdana"/>
                <a:cs typeface="Verdana"/>
              </a:rPr>
              <a:t>consequences.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74180" y="2921507"/>
            <a:ext cx="2369820" cy="22326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23888" y="2894076"/>
            <a:ext cx="1056131" cy="22326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96734" y="3043301"/>
            <a:ext cx="2153920" cy="1594485"/>
          </a:xfrm>
          <a:custGeom>
            <a:avLst/>
            <a:gdLst/>
            <a:ahLst/>
            <a:cxnLst/>
            <a:rect l="l" t="t" r="r" b="b"/>
            <a:pathLst>
              <a:path w="2153920" h="1594485">
                <a:moveTo>
                  <a:pt x="84836" y="0"/>
                </a:moveTo>
                <a:lnTo>
                  <a:pt x="0" y="1474851"/>
                </a:lnTo>
                <a:lnTo>
                  <a:pt x="2068830" y="1593977"/>
                </a:lnTo>
                <a:lnTo>
                  <a:pt x="2153666" y="118999"/>
                </a:lnTo>
                <a:lnTo>
                  <a:pt x="84836" y="0"/>
                </a:lnTo>
                <a:close/>
              </a:path>
            </a:pathLst>
          </a:custGeom>
          <a:solidFill>
            <a:srgbClr val="FFF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81266" y="3334511"/>
            <a:ext cx="1705482" cy="11211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82028" y="2894076"/>
            <a:ext cx="345948" cy="3444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378710" y="264795"/>
            <a:ext cx="5161280" cy="521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40" dirty="0">
                <a:solidFill>
                  <a:srgbClr val="0D94CC"/>
                </a:solidFill>
                <a:latin typeface="Calibri"/>
                <a:cs typeface="Calibri"/>
              </a:rPr>
              <a:t>CPI’s </a:t>
            </a:r>
            <a:r>
              <a:rPr sz="3200" b="1" spc="-90" dirty="0">
                <a:solidFill>
                  <a:srgbClr val="0D94CC"/>
                </a:solidFill>
                <a:latin typeface="Calibri"/>
                <a:cs typeface="Calibri"/>
              </a:rPr>
              <a:t>Top </a:t>
            </a:r>
            <a:r>
              <a:rPr sz="3200" b="1" spc="-5" dirty="0">
                <a:solidFill>
                  <a:srgbClr val="0D94CC"/>
                </a:solidFill>
                <a:latin typeface="Calibri"/>
                <a:cs typeface="Calibri"/>
              </a:rPr>
              <a:t>10 De-Escalation</a:t>
            </a:r>
            <a:r>
              <a:rPr sz="3200" b="1" spc="55" dirty="0">
                <a:solidFill>
                  <a:srgbClr val="0D94CC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0D94CC"/>
                </a:solidFill>
                <a:latin typeface="Calibri"/>
                <a:cs typeface="Calibri"/>
              </a:rPr>
              <a:t>Tips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630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Verdana</vt:lpstr>
      <vt:lpstr>Office Theme</vt:lpstr>
      <vt:lpstr>PowerPoint Presentation</vt:lpstr>
      <vt:lpstr>PowerPoint Presentation</vt:lpstr>
      <vt:lpstr>TIP 1</vt:lpstr>
      <vt:lpstr>TIP 2</vt:lpstr>
      <vt:lpstr>TIP 3</vt:lpstr>
      <vt:lpstr>TIP 4</vt:lpstr>
      <vt:lpstr>TIP 5</vt:lpstr>
      <vt:lpstr>TIP 6</vt:lpstr>
      <vt:lpstr>TIP 7</vt:lpstr>
      <vt:lpstr>TIP 8</vt:lpstr>
      <vt:lpstr>TIP 9</vt:lpstr>
      <vt:lpstr>TIP 10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CPI’s Top 10 De-Escalation Tips</dc:title>
  <dc:creator>CPI</dc:creator>
  <cp:keywords>De-Escalation Tips</cp:keywords>
  <cp:lastModifiedBy>Benjamin Ernest</cp:lastModifiedBy>
  <cp:revision>1</cp:revision>
  <dcterms:created xsi:type="dcterms:W3CDTF">2016-11-01T17:19:41Z</dcterms:created>
  <dcterms:modified xsi:type="dcterms:W3CDTF">2016-11-01T17:31:53Z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2014-09-04T00:00:00Z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2016-11-01T00:00:00Z</vt:filetime>
  </property>
</Properties>
</file>