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53" d="100"/>
          <a:sy n="5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DC22-73A2-477B-B405-7EB9E25501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B2E-7B3C-425E-B8AC-B574E831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DC22-73A2-477B-B405-7EB9E25501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B2E-7B3C-425E-B8AC-B574E831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DC22-73A2-477B-B405-7EB9E25501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B2E-7B3C-425E-B8AC-B574E831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7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DC22-73A2-477B-B405-7EB9E25501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B2E-7B3C-425E-B8AC-B574E831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DC22-73A2-477B-B405-7EB9E25501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B2E-7B3C-425E-B8AC-B574E831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8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DC22-73A2-477B-B405-7EB9E25501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B2E-7B3C-425E-B8AC-B574E831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2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DC22-73A2-477B-B405-7EB9E25501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B2E-7B3C-425E-B8AC-B574E831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8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DC22-73A2-477B-B405-7EB9E25501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B2E-7B3C-425E-B8AC-B574E831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5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DC22-73A2-477B-B405-7EB9E25501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B2E-7B3C-425E-B8AC-B574E831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4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DC22-73A2-477B-B405-7EB9E25501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B2E-7B3C-425E-B8AC-B574E831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9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DC22-73A2-477B-B405-7EB9E25501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B2E-7B3C-425E-B8AC-B574E831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1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DC22-73A2-477B-B405-7EB9E255018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4B2E-7B3C-425E-B8AC-B574E831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60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amazon.com/s/ref=dp_byline_sr_book_2?ie=UTF8&amp;text=Rosemary+T.+Wong&amp;search-alias=books&amp;field-author=Rosemary+T.+Wong&amp;sort=relevancerank" TargetMode="External"/><Relationship Id="rId7" Type="http://schemas.openxmlformats.org/officeDocument/2006/relationships/hyperlink" Target="https://www.amazon.com/s/ref=dp_byline_sr_book_1?ie=UTF8&amp;text=Michele+Hensley&amp;search-alias=books&amp;field-author=Michele+Hensley&amp;sort=relevancerank" TargetMode="External"/><Relationship Id="rId2" Type="http://schemas.openxmlformats.org/officeDocument/2006/relationships/hyperlink" Target="https://www.amazon.com/Harry-K.-Wong/e/B001KCBB8C/ref=dp_byline_cont_book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gp/product/0967050707/ref=x_gr_w_bb_sout?ie=UTF8&amp;tag=x_gr_w_bb_sout-20&amp;linkCode=as2&amp;camp=1789&amp;creative=9325&amp;creativeASIN=0967050707&amp;SubscriptionId=1MGPYB6YW3HWK55XCGG2#customerReviews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www.amazon.com/Jennifer-Easley/e/B001K8WE64/ref=dp_byline_cont_book_2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www.amazon.com/Howard-Glasser/e/B004MUAHCK/ref=dp_byline_cont_book_1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591505">
            <a:off x="476251" y="1027114"/>
            <a:ext cx="5429250" cy="9540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oadway" panose="04040905080B02020502" pitchFamily="82" charset="0"/>
              </a:rPr>
              <a:t>Now Showing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77950">
            <a:off x="5118964" y="1466320"/>
            <a:ext cx="5765926" cy="40775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b="1" dirty="0" smtClean="0">
                <a:solidFill>
                  <a:srgbClr val="FFFF00"/>
                </a:solidFill>
                <a:latin typeface="Chiller" panose="04020404031007020602" pitchFamily="82" charset="0"/>
              </a:rPr>
              <a:t>Classroom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b="1" dirty="0" smtClean="0">
                <a:solidFill>
                  <a:srgbClr val="FFFF00"/>
                </a:solidFill>
                <a:latin typeface="Chiller" panose="04020404031007020602" pitchFamily="82" charset="0"/>
              </a:rPr>
              <a:t>Management</a:t>
            </a:r>
          </a:p>
          <a:p>
            <a:r>
              <a:rPr lang="en-US" dirty="0" smtClean="0">
                <a:solidFill>
                  <a:srgbClr val="FF0000"/>
                </a:solidFill>
                <a:latin typeface="Broadway" panose="04040905080B02020502" pitchFamily="82" charset="0"/>
              </a:rPr>
              <a:t>Before the Screaming Starts</a:t>
            </a:r>
          </a:p>
          <a:p>
            <a:endParaRPr lang="en-US" dirty="0">
              <a:latin typeface="Broadway" panose="04040905080B020205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77605"/>
            <a:ext cx="3757613" cy="4537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063" y="5874965"/>
            <a:ext cx="4389500" cy="64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" y="1097280"/>
            <a:ext cx="1302639" cy="11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Points to Ponder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12829" cy="4351338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I intentionally teach all classroom expectations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I re-teach expectations after reviewing student behavior patterns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My STUDENTS are interested in what I’m teaching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My students are generating brain sweat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I don’t complain that students cant learn, I do something about it</a:t>
            </a:r>
          </a:p>
        </p:txBody>
      </p:sp>
    </p:spTree>
    <p:extLst>
      <p:ext uri="{BB962C8B-B14F-4D97-AF65-F5344CB8AC3E}">
        <p14:creationId xmlns:p14="http://schemas.microsoft.com/office/powerpoint/2010/main" val="109526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200" y="447709"/>
            <a:ext cx="11480799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z="8800" spc="-569" dirty="0">
                <a:solidFill>
                  <a:srgbClr val="FFFF00"/>
                </a:solidFill>
                <a:latin typeface="Chiller" panose="04020404031007020602" pitchFamily="82" charset="0"/>
              </a:rPr>
              <a:t>So  </a:t>
            </a:r>
            <a:r>
              <a:rPr sz="8800" spc="-49" dirty="0">
                <a:solidFill>
                  <a:srgbClr val="FFFF00"/>
                </a:solidFill>
                <a:latin typeface="Chiller" panose="04020404031007020602" pitchFamily="82" charset="0"/>
              </a:rPr>
              <a:t>What </a:t>
            </a:r>
            <a:r>
              <a:rPr sz="8800" spc="-454" dirty="0">
                <a:solidFill>
                  <a:srgbClr val="FFFF00"/>
                </a:solidFill>
                <a:latin typeface="Chiller" panose="04020404031007020602" pitchFamily="82" charset="0"/>
              </a:rPr>
              <a:t>IS </a:t>
            </a:r>
            <a:r>
              <a:rPr sz="8800" spc="-379" dirty="0" smtClean="0">
                <a:solidFill>
                  <a:srgbClr val="FFFF00"/>
                </a:solidFill>
                <a:latin typeface="Chiller" panose="04020404031007020602" pitchFamily="82" charset="0"/>
              </a:rPr>
              <a:t>Classroom</a:t>
            </a:r>
            <a:r>
              <a:rPr lang="en-US" sz="8800" spc="-379" dirty="0" smtClean="0">
                <a:solidFill>
                  <a:srgbClr val="FFFF00"/>
                </a:solidFill>
                <a:latin typeface="Chiller" panose="04020404031007020602" pitchFamily="82" charset="0"/>
              </a:rPr>
              <a:t> </a:t>
            </a:r>
            <a:r>
              <a:rPr lang="en-US" sz="8800" spc="-494" dirty="0" smtClean="0">
                <a:solidFill>
                  <a:srgbClr val="FFFF00"/>
                </a:solidFill>
                <a:latin typeface="Chiller" panose="04020404031007020602" pitchFamily="82" charset="0"/>
              </a:rPr>
              <a:t>Management?</a:t>
            </a:r>
            <a:endParaRPr sz="9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3690" y="1371600"/>
            <a:ext cx="3596910" cy="2244184"/>
          </a:xfrm>
          <a:custGeom>
            <a:avLst/>
            <a:gdLst/>
            <a:ahLst/>
            <a:cxnLst/>
            <a:rect l="l" t="t" r="r" b="b"/>
            <a:pathLst>
              <a:path w="2868295" h="1767839">
                <a:moveTo>
                  <a:pt x="2568702" y="0"/>
                </a:moveTo>
                <a:lnTo>
                  <a:pt x="1642109" y="463295"/>
                </a:lnTo>
                <a:lnTo>
                  <a:pt x="1131570" y="89915"/>
                </a:lnTo>
                <a:lnTo>
                  <a:pt x="998220" y="706374"/>
                </a:lnTo>
                <a:lnTo>
                  <a:pt x="0" y="972059"/>
                </a:lnTo>
                <a:lnTo>
                  <a:pt x="0" y="973808"/>
                </a:lnTo>
                <a:lnTo>
                  <a:pt x="790194" y="1126236"/>
                </a:lnTo>
                <a:lnTo>
                  <a:pt x="790194" y="1519758"/>
                </a:lnTo>
                <a:lnTo>
                  <a:pt x="1223772" y="1302257"/>
                </a:lnTo>
                <a:lnTo>
                  <a:pt x="1732787" y="1677924"/>
                </a:lnTo>
                <a:lnTo>
                  <a:pt x="1866137" y="1059179"/>
                </a:lnTo>
                <a:lnTo>
                  <a:pt x="2075687" y="1003724"/>
                </a:lnTo>
                <a:lnTo>
                  <a:pt x="2075687" y="639317"/>
                </a:lnTo>
                <a:lnTo>
                  <a:pt x="2568702" y="0"/>
                </a:lnTo>
                <a:close/>
              </a:path>
              <a:path w="2868295" h="1767839">
                <a:moveTo>
                  <a:pt x="790194" y="1519758"/>
                </a:moveTo>
                <a:lnTo>
                  <a:pt x="790194" y="1126236"/>
                </a:lnTo>
                <a:lnTo>
                  <a:pt x="295655" y="1767839"/>
                </a:lnTo>
                <a:lnTo>
                  <a:pt x="790194" y="1519758"/>
                </a:lnTo>
                <a:close/>
              </a:path>
              <a:path w="2868295" h="1767839">
                <a:moveTo>
                  <a:pt x="2868168" y="794003"/>
                </a:moveTo>
                <a:lnTo>
                  <a:pt x="2075687" y="639317"/>
                </a:lnTo>
                <a:lnTo>
                  <a:pt x="2075687" y="1003724"/>
                </a:lnTo>
                <a:lnTo>
                  <a:pt x="2868168" y="7940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583972" y="1801927"/>
            <a:ext cx="3566628" cy="454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711200" y="1801926"/>
            <a:ext cx="6553200" cy="3148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sz="2400" spc="-4" dirty="0">
                <a:solidFill>
                  <a:srgbClr val="FFFFFF"/>
                </a:solidFill>
                <a:latin typeface="Courier New"/>
                <a:cs typeface="Courier New"/>
              </a:rPr>
              <a:t>All the things a teacher does to  organize students, space, time, and  materials so that instruction and  student learning can take</a:t>
            </a:r>
            <a:r>
              <a:rPr sz="2400" spc="13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400" spc="-4" dirty="0">
                <a:solidFill>
                  <a:srgbClr val="FFFFFF"/>
                </a:solidFill>
                <a:latin typeface="Courier New"/>
                <a:cs typeface="Courier New"/>
              </a:rPr>
              <a:t>place.</a:t>
            </a:r>
            <a:endParaRPr sz="24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765" dirty="0">
              <a:latin typeface="Times New Roman"/>
              <a:cs typeface="Times New Roman"/>
            </a:endParaRPr>
          </a:p>
          <a:p>
            <a:pPr>
              <a:spcBef>
                <a:spcPts val="22"/>
              </a:spcBef>
            </a:pPr>
            <a:endParaRPr sz="1897" dirty="0">
              <a:latin typeface="Times New Roman"/>
              <a:cs typeface="Times New Roman"/>
            </a:endParaRPr>
          </a:p>
          <a:p>
            <a:pPr marL="11206" marR="139521"/>
            <a:r>
              <a:rPr sz="2400" spc="-4" dirty="0">
                <a:solidFill>
                  <a:srgbClr val="FFFFFF"/>
                </a:solidFill>
                <a:latin typeface="Courier New"/>
                <a:cs typeface="Courier New"/>
              </a:rPr>
              <a:t>Students want a well-managed  classroom...because a well-managed  classroom gives students</a:t>
            </a:r>
            <a:r>
              <a:rPr sz="2400" spc="18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400" spc="-4" dirty="0">
                <a:solidFill>
                  <a:srgbClr val="FFFFFF"/>
                </a:solidFill>
                <a:latin typeface="Courier New"/>
                <a:cs typeface="Courier New"/>
              </a:rPr>
              <a:t>security.</a:t>
            </a:r>
            <a:endParaRPr sz="2400" dirty="0">
              <a:latin typeface="Courier New"/>
              <a:cs typeface="Courier N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885" y="4532415"/>
            <a:ext cx="1772603" cy="17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5012" y="259360"/>
            <a:ext cx="4588945" cy="147732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z="9600" spc="-256" dirty="0">
                <a:solidFill>
                  <a:srgbClr val="FFFF00"/>
                </a:solidFill>
                <a:latin typeface="Chiller" panose="04020404031007020602" pitchFamily="82" charset="0"/>
              </a:rPr>
              <a:t>Credits: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56152" y="1434943"/>
            <a:ext cx="5878604" cy="4578704"/>
          </a:xfrm>
          <a:prstGeom prst="rect">
            <a:avLst/>
          </a:prstGeom>
        </p:spPr>
        <p:txBody>
          <a:bodyPr vert="horz" wrap="square" lIns="0" tIns="34178" rIns="0" bIns="0" rtlCol="0">
            <a:spAutoFit/>
          </a:bodyPr>
          <a:lstStyle/>
          <a:p>
            <a:pPr>
              <a:spcBef>
                <a:spcPts val="44"/>
              </a:spcBef>
            </a:pPr>
            <a:endParaRPr sz="1632" dirty="0">
              <a:latin typeface="Times New Roman"/>
              <a:cs typeface="Times New Roman"/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The First Days of School: How to Be an Effective Teacher (Book &amp; DVD)</a:t>
            </a:r>
            <a:r>
              <a:rPr lang="en-US" sz="2000" dirty="0">
                <a:solidFill>
                  <a:srgbClr val="FFFFFF"/>
                </a:solidFill>
              </a:rPr>
              <a:t>4th Edition</a:t>
            </a:r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by </a:t>
            </a:r>
            <a:r>
              <a:rPr lang="en-US" sz="2000" dirty="0">
                <a:solidFill>
                  <a:srgbClr val="FFFFFF"/>
                </a:solidFill>
                <a:hlinkClick r:id="rId2"/>
              </a:rPr>
              <a:t>Harry K. Wong</a:t>
            </a:r>
            <a:r>
              <a:rPr lang="en-US" sz="2000" dirty="0">
                <a:solidFill>
                  <a:srgbClr val="FFFFFF"/>
                </a:solidFill>
              </a:rPr>
              <a:t>  (Author), </a:t>
            </a:r>
            <a:r>
              <a:rPr lang="en-US" sz="2000" dirty="0">
                <a:solidFill>
                  <a:srgbClr val="FFFFFF"/>
                </a:solidFill>
                <a:hlinkClick r:id="rId3"/>
              </a:rPr>
              <a:t>Rosemary T. Wong</a:t>
            </a:r>
            <a:r>
              <a:rPr lang="en-US" sz="2000" dirty="0">
                <a:solidFill>
                  <a:srgbClr val="FFFFFF"/>
                </a:solidFill>
              </a:rPr>
              <a:t> (Author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Transforming </a:t>
            </a:r>
            <a:r>
              <a:rPr lang="en-US" sz="2000" b="1" dirty="0"/>
              <a:t>the Difficult Child: The Nurtured Heart Approach </a:t>
            </a:r>
            <a:r>
              <a:rPr lang="en-US" sz="2000" dirty="0"/>
              <a:t>Paperback</a:t>
            </a:r>
            <a:r>
              <a:rPr lang="en-US" sz="2000" b="1" dirty="0"/>
              <a:t> </a:t>
            </a:r>
            <a:r>
              <a:rPr lang="en-US" sz="2000" dirty="0"/>
              <a:t>– April, 1999</a:t>
            </a:r>
            <a:endParaRPr lang="en-US" sz="2000" b="1" dirty="0"/>
          </a:p>
          <a:p>
            <a:r>
              <a:rPr lang="en-US" sz="2000" dirty="0"/>
              <a:t>by </a:t>
            </a:r>
            <a:r>
              <a:rPr lang="en-US" sz="2000" dirty="0">
                <a:hlinkClick r:id="rId4"/>
              </a:rPr>
              <a:t>Howard </a:t>
            </a:r>
            <a:r>
              <a:rPr lang="en-US" sz="2000" dirty="0" err="1">
                <a:hlinkClick r:id="rId4"/>
              </a:rPr>
              <a:t>Glasser</a:t>
            </a:r>
            <a:r>
              <a:rPr lang="en-US" sz="2000" dirty="0"/>
              <a:t>  (Author), </a:t>
            </a:r>
            <a:r>
              <a:rPr lang="en-US" sz="2000" dirty="0">
                <a:hlinkClick r:id="rId5"/>
              </a:rPr>
              <a:t>Jennifer Easley</a:t>
            </a:r>
            <a:r>
              <a:rPr lang="en-US" sz="2000" dirty="0"/>
              <a:t>  (Author)</a:t>
            </a:r>
          </a:p>
          <a:p>
            <a:r>
              <a:rPr lang="en-US" sz="2000" i="1" dirty="0">
                <a:hlinkClick r:id="rId6"/>
              </a:rPr>
              <a:t>4.6 out of 5 stars</a:t>
            </a:r>
            <a:r>
              <a:rPr lang="en-US" sz="2000" dirty="0">
                <a:hlinkClick r:id="rId6"/>
              </a:rPr>
              <a:t> </a:t>
            </a:r>
            <a:r>
              <a:rPr lang="en-US" sz="2000" dirty="0"/>
              <a:t>   </a:t>
            </a:r>
            <a:r>
              <a:rPr lang="en-US" sz="2000" dirty="0">
                <a:hlinkClick r:id="rId6"/>
              </a:rPr>
              <a:t>196 customer </a:t>
            </a:r>
            <a:r>
              <a:rPr lang="en-US" sz="2000" dirty="0" smtClean="0">
                <a:hlinkClick r:id="rId6"/>
              </a:rPr>
              <a:t>reviews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/>
              <a:t>The Well-Managed Classroom: Strategies to Create a Productive and Cooperative Social Climate in Your Learning Community </a:t>
            </a:r>
            <a:r>
              <a:rPr lang="en-US" sz="2000" dirty="0"/>
              <a:t>Paperback</a:t>
            </a:r>
            <a:r>
              <a:rPr lang="en-US" sz="2000" b="1" dirty="0"/>
              <a:t> </a:t>
            </a:r>
            <a:r>
              <a:rPr lang="en-US" sz="2000" dirty="0"/>
              <a:t>– July 23, 2007</a:t>
            </a:r>
            <a:endParaRPr lang="en-US" sz="2000" b="1" dirty="0"/>
          </a:p>
          <a:p>
            <a:r>
              <a:rPr lang="en-US" sz="2000" dirty="0"/>
              <a:t>by </a:t>
            </a:r>
            <a:r>
              <a:rPr lang="en-US" sz="2000" dirty="0">
                <a:hlinkClick r:id="rId7"/>
              </a:rPr>
              <a:t>Michele Hensley</a:t>
            </a:r>
            <a:r>
              <a:rPr lang="en-US" sz="2000" dirty="0"/>
              <a:t> (Author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44"/>
              </a:spcBef>
              <a:buClr>
                <a:srgbClr val="9AFF33"/>
              </a:buClr>
            </a:pPr>
            <a:endParaRPr sz="1897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0892" y="5582818"/>
            <a:ext cx="3170614" cy="7324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73975">
            <a:off x="9164436" y="2100470"/>
            <a:ext cx="1835968" cy="2710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93420">
            <a:off x="505063" y="1463326"/>
            <a:ext cx="2150908" cy="1711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81305">
            <a:off x="939031" y="3879023"/>
            <a:ext cx="1485119" cy="207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Behavior</a:t>
            </a:r>
            <a:endParaRPr lang="en-US" sz="9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Pre-teach expected behaviors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Pre-plan “consequences” and evaluate effectiveness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Frequently reinforce the right behaviors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Address behaviors while they are small (slow is fast)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Utilize peer attention to your advantage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5007" y="1852267"/>
            <a:ext cx="3535986" cy="4298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203" y="365125"/>
            <a:ext cx="1029582" cy="102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6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Effective Teachers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632643" cy="43513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Have well-thought-out and structured activities for EVERY activity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Teach the procedures often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Rehearse procedures until they become class routines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Re-teach procedures when you have the opportunity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Acknowledge when procedures are followed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1996" y="1104268"/>
            <a:ext cx="4424464" cy="5540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232" y="4963004"/>
            <a:ext cx="984577" cy="12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2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Procedures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Entering the classroom: on-time, tardy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Getting to work immediately on a starter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Being dismissed from the class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/>
              <a:t>Call to attention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Participating in class discussions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Obtaining pencil, paper, </a:t>
            </a:r>
            <a:r>
              <a:rPr lang="en-US" dirty="0" err="1" smtClean="0"/>
              <a:t>etc</a:t>
            </a:r>
            <a:endParaRPr lang="en-US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Indicating understanding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6979" y="2272928"/>
            <a:ext cx="3792041" cy="3456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7923"/>
          <a:stretch/>
        </p:blipFill>
        <p:spPr>
          <a:xfrm>
            <a:off x="8226456" y="1939449"/>
            <a:ext cx="1612488" cy="11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8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Procedures (student how to)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Listen to directions for assignments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Change Groups/ seats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Start Planners and notebooks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Know the schedule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Pass in papers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Collect graded work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Get materials for class quickly and quietly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24983" y="3116506"/>
            <a:ext cx="1883827" cy="3060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388" y="4116336"/>
            <a:ext cx="1237595" cy="2060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2002" y="618512"/>
            <a:ext cx="1566808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0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Procedures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Expectations outside of your classroom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Arrival, dismissal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Office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Restroom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Lunch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9944" y="1626132"/>
            <a:ext cx="6342056" cy="475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249" y="322988"/>
            <a:ext cx="3773751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Effective Teachers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339572" cy="435133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Teach the STUDENT- not the subject or grade level 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Maximize learning minutes with great lessons </a:t>
            </a:r>
            <a:r>
              <a:rPr lang="en-US" sz="3600" dirty="0" smtClean="0">
                <a:solidFill>
                  <a:srgbClr val="FFFFFF"/>
                </a:solidFill>
              </a:rPr>
              <a:t>and great </a:t>
            </a:r>
            <a:r>
              <a:rPr lang="en-US" sz="3600" dirty="0" smtClean="0">
                <a:solidFill>
                  <a:srgbClr val="FFFFFF"/>
                </a:solidFill>
              </a:rPr>
              <a:t>management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Have students earn achievement (</a:t>
            </a:r>
            <a:r>
              <a:rPr lang="en-US" sz="3600" dirty="0" smtClean="0">
                <a:solidFill>
                  <a:srgbClr val="FFFFFF"/>
                </a:solidFill>
              </a:rPr>
              <a:t>grade, </a:t>
            </a:r>
            <a:r>
              <a:rPr lang="en-US" sz="3600" dirty="0" smtClean="0">
                <a:solidFill>
                  <a:srgbClr val="FFFFFF"/>
                </a:solidFill>
              </a:rPr>
              <a:t>KB Points)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Keep students actively </a:t>
            </a:r>
            <a:r>
              <a:rPr lang="en-US" sz="3600" i="1" dirty="0" smtClean="0">
                <a:solidFill>
                  <a:srgbClr val="FFFFFF"/>
                </a:solidFill>
              </a:rPr>
              <a:t>engaged in learning by hook or crook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80951" y="365125"/>
            <a:ext cx="2569669" cy="597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Supporting Academic Deficits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10072" cy="4351338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FF"/>
                </a:solidFill>
              </a:rPr>
              <a:t>Team Teach, direct teach, PBL, small group instruction</a:t>
            </a:r>
            <a:r>
              <a:rPr lang="en-US" dirty="0" smtClean="0">
                <a:solidFill>
                  <a:srgbClr val="FFFFFF"/>
                </a:solidFill>
              </a:rPr>
              <a:t>… Depending on learning style, change teaching modality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FF"/>
                </a:solidFill>
              </a:rPr>
              <a:t>ENGAGE! Trick them into being </a:t>
            </a:r>
            <a:r>
              <a:rPr lang="en-US" dirty="0" smtClean="0">
                <a:solidFill>
                  <a:srgbClr val="FFFFFF"/>
                </a:solidFill>
              </a:rPr>
              <a:t>interested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FF"/>
                </a:solidFill>
              </a:rPr>
              <a:t>Targeted skill development based on </a:t>
            </a:r>
            <a:r>
              <a:rPr lang="en-US" dirty="0" err="1" smtClean="0">
                <a:solidFill>
                  <a:srgbClr val="FFFFFF"/>
                </a:solidFill>
              </a:rPr>
              <a:t>iReady</a:t>
            </a:r>
            <a:r>
              <a:rPr lang="en-US" dirty="0" smtClean="0">
                <a:solidFill>
                  <a:srgbClr val="FFFFFF"/>
                </a:solidFill>
              </a:rPr>
              <a:t> and other data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FFFF"/>
                </a:solidFill>
              </a:rPr>
              <a:t>Room 6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flipH="1">
            <a:off x="6945549" y="2022896"/>
            <a:ext cx="4408251" cy="4154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59111" y="1690688"/>
            <a:ext cx="761929" cy="7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3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Classroom Schedules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42809"/>
            <a:ext cx="5181600" cy="413415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Clearly define and post your classroom schedule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Prepare students for changes: assembly, guest speaker…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Stick to the schedule and make it a routine 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5277" y="1825625"/>
            <a:ext cx="4377083" cy="45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1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FFFF00"/>
      </a:lt1>
      <a:dk2>
        <a:srgbClr val="000000"/>
      </a:dk2>
      <a:lt2>
        <a:srgbClr val="FFFFCC"/>
      </a:lt2>
      <a:accent1>
        <a:srgbClr val="0C0C0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FFC000"/>
      </a:hlink>
      <a:folHlink>
        <a:srgbClr val="7030A0"/>
      </a:folHlink>
    </a:clrScheme>
    <a:fontScheme name="Chiller">
      <a:majorFont>
        <a:latin typeface="Chiller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376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Broadway</vt:lpstr>
      <vt:lpstr>Calibri Light</vt:lpstr>
      <vt:lpstr>Chiller</vt:lpstr>
      <vt:lpstr>Courier New</vt:lpstr>
      <vt:lpstr>Times New Roman</vt:lpstr>
      <vt:lpstr>Wingdings</vt:lpstr>
      <vt:lpstr>Office Theme</vt:lpstr>
      <vt:lpstr>Now Showing</vt:lpstr>
      <vt:lpstr>Behavior</vt:lpstr>
      <vt:lpstr>Effective Teachers</vt:lpstr>
      <vt:lpstr>Procedures</vt:lpstr>
      <vt:lpstr>Procedures (student how to)</vt:lpstr>
      <vt:lpstr>Procedures</vt:lpstr>
      <vt:lpstr>Effective Teachers</vt:lpstr>
      <vt:lpstr>Supporting Academic Deficits</vt:lpstr>
      <vt:lpstr>Classroom Schedules</vt:lpstr>
      <vt:lpstr>Points to Ponder</vt:lpstr>
      <vt:lpstr>So  What IS Classroom Management?</vt:lpstr>
      <vt:lpstr>Credits: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 Showing</dc:title>
  <dc:creator>Benjamin Ernest</dc:creator>
  <cp:lastModifiedBy>Benjamin Ernest</cp:lastModifiedBy>
  <cp:revision>14</cp:revision>
  <dcterms:created xsi:type="dcterms:W3CDTF">2016-11-01T21:10:35Z</dcterms:created>
  <dcterms:modified xsi:type="dcterms:W3CDTF">2016-11-04T16:11:12Z</dcterms:modified>
</cp:coreProperties>
</file>