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2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2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ADB7-A9E4-44A6-A4BE-4579A0D961D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6FEA-ABE5-48C9-94FB-EA2155FDA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amazon.com/s/ref=dp_byline_sr_book_2?ie=UTF8&amp;text=Rosemary+T.+Wong&amp;search-alias=books&amp;field-author=Rosemary+T.+Wong&amp;sort=relevancerank" TargetMode="External"/><Relationship Id="rId7" Type="http://schemas.openxmlformats.org/officeDocument/2006/relationships/hyperlink" Target="https://www.amazon.com/s/ref=dp_byline_sr_book_1?ie=UTF8&amp;text=Michele+Hensley&amp;search-alias=books&amp;field-author=Michele+Hensley&amp;sort=relevancerank" TargetMode="External"/><Relationship Id="rId2" Type="http://schemas.openxmlformats.org/officeDocument/2006/relationships/hyperlink" Target="https://www.amazon.com/Harry-K.-Wong/e/B001KCBB8C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gp/product/0967050707/ref=x_gr_w_bb_sout?ie=UTF8&amp;tag=x_gr_w_bb_sout-20&amp;linkCode=as2&amp;camp=1789&amp;creative=9325&amp;creativeASIN=0967050707&amp;SubscriptionId=1MGPYB6YW3HWK55XCGG2#customerReviews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amazon.com/Jennifer-Easley/e/B001K8WE64/ref=dp_byline_cont_book_2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amazon.com/Howard-Glasser/e/B004MUAHCK/ref=dp_byline_cont_book_1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923" y="239220"/>
            <a:ext cx="7063802" cy="9439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oadway" panose="04040905080B02020502" pitchFamily="82" charset="0"/>
              </a:rPr>
              <a:t>Now Showing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77950">
            <a:off x="5228562" y="2198163"/>
            <a:ext cx="5765926" cy="3329261"/>
          </a:xfrm>
        </p:spPr>
        <p:txBody>
          <a:bodyPr>
            <a:normAutofit/>
          </a:bodyPr>
          <a:lstStyle/>
          <a:p>
            <a:pPr>
              <a:lnSpc>
                <a:spcPts val="7500"/>
              </a:lnSpc>
              <a:spcBef>
                <a:spcPts val="0"/>
              </a:spcBef>
            </a:pPr>
            <a:r>
              <a:rPr lang="en-US" sz="12000" b="1" dirty="0" smtClean="0">
                <a:solidFill>
                  <a:srgbClr val="FFFF00"/>
                </a:solidFill>
                <a:latin typeface="Chiller" panose="04020404031007020602" pitchFamily="82" charset="0"/>
              </a:rPr>
              <a:t>Classroom </a:t>
            </a:r>
          </a:p>
          <a:p>
            <a:pPr>
              <a:lnSpc>
                <a:spcPts val="7500"/>
              </a:lnSpc>
              <a:spcBef>
                <a:spcPts val="0"/>
              </a:spcBef>
            </a:pPr>
            <a:r>
              <a:rPr lang="en-US" sz="12000" b="1" dirty="0" smtClean="0">
                <a:solidFill>
                  <a:srgbClr val="FFFF00"/>
                </a:solidFill>
                <a:latin typeface="Chiller" panose="04020404031007020602" pitchFamily="82" charset="0"/>
              </a:rPr>
              <a:t>Management</a:t>
            </a:r>
          </a:p>
          <a:p>
            <a:r>
              <a:rPr lang="en-US" dirty="0" smtClean="0">
                <a:solidFill>
                  <a:srgbClr val="FF0000"/>
                </a:solidFill>
                <a:latin typeface="Broadway" panose="04040905080B02020502" pitchFamily="82" charset="0"/>
              </a:rPr>
              <a:t>Before the Screaming Starts</a:t>
            </a:r>
          </a:p>
          <a:p>
            <a:endParaRPr lang="en-US" dirty="0">
              <a:latin typeface="Broadway" panose="04040905080B020205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77605"/>
            <a:ext cx="3757613" cy="4537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63" y="5874965"/>
            <a:ext cx="4389500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8" y="1977605"/>
            <a:ext cx="1510404" cy="13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kern="0" spc="-12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Proactively</a:t>
            </a:r>
            <a:r>
              <a:rPr lang="en-US" sz="7200" kern="0" spc="-24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7200" kern="0" spc="-12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Structure  </a:t>
            </a:r>
            <a:r>
              <a:rPr lang="en-US" sz="7200" kern="0" spc="-29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the</a:t>
            </a:r>
            <a:r>
              <a:rPr lang="en-US" sz="7200" kern="0" spc="-27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7200" kern="0" spc="-38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Environment</a:t>
            </a:r>
            <a:endParaRPr lang="en-US" sz="7200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2076" y="1825625"/>
            <a:ext cx="4631724" cy="43513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Space</a:t>
            </a:r>
          </a:p>
          <a:p>
            <a:r>
              <a:rPr lang="en-US" sz="6000" dirty="0" smtClean="0"/>
              <a:t>Time</a:t>
            </a:r>
          </a:p>
          <a:p>
            <a:r>
              <a:rPr lang="en-US" sz="6000" dirty="0" smtClean="0"/>
              <a:t>Materials</a:t>
            </a:r>
          </a:p>
          <a:p>
            <a:r>
              <a:rPr lang="en-US" sz="6000" dirty="0" smtClean="0"/>
              <a:t>Interactions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054191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kern="0" spc="-18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Effective</a:t>
            </a:r>
            <a:r>
              <a:rPr lang="en-US" sz="9600" kern="0" spc="-24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9600" kern="0" spc="-53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Teachers</a:t>
            </a:r>
            <a:endParaRPr lang="en-US" sz="9600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7832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Clearly state positive expectations</a:t>
            </a:r>
          </a:p>
          <a:p>
            <a:r>
              <a:rPr lang="en-US" sz="3600" dirty="0" smtClean="0"/>
              <a:t>Create a climate of positive expectations for all</a:t>
            </a:r>
          </a:p>
          <a:p>
            <a:r>
              <a:rPr lang="en-US" sz="3600" dirty="0" smtClean="0"/>
              <a:t>Establish effective management techniques that fit their style and their students needs</a:t>
            </a:r>
          </a:p>
          <a:p>
            <a:r>
              <a:rPr lang="en-US" sz="3600" dirty="0" smtClean="0"/>
              <a:t>Set a goal to achieve great lessons and deep learning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462" y="1690688"/>
            <a:ext cx="3212870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kern="0" spc="-55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Teach</a:t>
            </a:r>
            <a:r>
              <a:rPr lang="en-US" sz="9600" kern="0" spc="-26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9600" kern="0" spc="-30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Expectations</a:t>
            </a:r>
            <a:endParaRPr lang="en-US" sz="9600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12676" cy="4351338"/>
          </a:xfrm>
        </p:spPr>
        <p:txBody>
          <a:bodyPr/>
          <a:lstStyle/>
          <a:p>
            <a:r>
              <a:rPr lang="en-US" dirty="0" smtClean="0"/>
              <a:t>Introduce the expectation before you need it</a:t>
            </a:r>
          </a:p>
          <a:p>
            <a:r>
              <a:rPr lang="en-US" dirty="0" smtClean="0"/>
              <a:t>Provide rationale</a:t>
            </a:r>
          </a:p>
          <a:p>
            <a:r>
              <a:rPr lang="en-US" dirty="0" smtClean="0"/>
              <a:t>Model what the behavior “looks like” (positive example only)</a:t>
            </a:r>
          </a:p>
          <a:p>
            <a:r>
              <a:rPr lang="en-US" dirty="0" smtClean="0"/>
              <a:t>Find practice opportunities to re-teach model behavior</a:t>
            </a:r>
          </a:p>
          <a:p>
            <a:r>
              <a:rPr lang="en-US" dirty="0" smtClean="0"/>
              <a:t>Provide specific feedback</a:t>
            </a:r>
          </a:p>
          <a:p>
            <a:r>
              <a:rPr lang="en-US" dirty="0" smtClean="0"/>
              <a:t>Acknowledge </a:t>
            </a:r>
            <a:r>
              <a:rPr lang="en-US" dirty="0" smtClean="0"/>
              <a:t>students </a:t>
            </a:r>
            <a:r>
              <a:rPr lang="en-US" dirty="0" smtClean="0"/>
              <a:t>who demonstrate the skill</a:t>
            </a:r>
          </a:p>
          <a:p>
            <a:r>
              <a:rPr lang="en-US" dirty="0" smtClean="0"/>
              <a:t>Use prompts and model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76" y="654300"/>
            <a:ext cx="3097036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Classroom Rules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6902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 your rules (3-5) in a prominent location</a:t>
            </a:r>
          </a:p>
          <a:p>
            <a:pPr lvl="1"/>
            <a:r>
              <a:rPr lang="en-US" sz="3200" dirty="0" smtClean="0"/>
              <a:t>Example: Be Respectful, Be Safe, Be Responsible, Be Kind</a:t>
            </a:r>
          </a:p>
          <a:p>
            <a:r>
              <a:rPr lang="en-US" sz="3200" dirty="0" smtClean="0"/>
              <a:t>Acknowledge rule-following </a:t>
            </a:r>
            <a:r>
              <a:rPr lang="en-US" sz="3200" dirty="0" smtClean="0"/>
              <a:t>behaviors loudly</a:t>
            </a:r>
            <a:endParaRPr lang="en-US" sz="3200" dirty="0" smtClean="0"/>
          </a:p>
          <a:p>
            <a:r>
              <a:rPr lang="en-US" sz="3200" dirty="0" smtClean="0"/>
              <a:t>Refer to the rules often</a:t>
            </a:r>
          </a:p>
          <a:p>
            <a:r>
              <a:rPr lang="en-US" sz="3200" dirty="0" smtClean="0"/>
              <a:t>Link behavior to consequences (+&amp;-)</a:t>
            </a:r>
          </a:p>
          <a:p>
            <a:r>
              <a:rPr lang="en-US" sz="3200" dirty="0" smtClean="0"/>
              <a:t>Embed into all interactions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978" y="2096829"/>
            <a:ext cx="4029805" cy="449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694" y="365125"/>
            <a:ext cx="2773920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Classroom Roles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04" y="1825625"/>
            <a:ext cx="9697995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Monitors: Door, light, plant, pet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Cleaning: White board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Supplies: Pencils, Paper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Librarian: Book stacker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Flag Salute leader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MERIT Salute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Runner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Chairs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393" y="1186249"/>
            <a:ext cx="5507707" cy="4990714"/>
          </a:xfrm>
          <a:prstGeom prst="rect">
            <a:avLst/>
          </a:prstGeom>
        </p:spPr>
      </p:pic>
      <p:sp>
        <p:nvSpPr>
          <p:cNvPr id="5" name="object 7"/>
          <p:cNvSpPr txBox="1"/>
          <p:nvPr/>
        </p:nvSpPr>
        <p:spPr>
          <a:xfrm>
            <a:off x="8031893" y="1537186"/>
            <a:ext cx="225433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ts val="1930"/>
              </a:lnSpc>
            </a:pP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I sure hope she  lets me clean the  whiteboard this  week!</a:t>
            </a:r>
          </a:p>
        </p:txBody>
      </p:sp>
    </p:spTree>
    <p:extLst>
      <p:ext uri="{BB962C8B-B14F-4D97-AF65-F5344CB8AC3E}">
        <p14:creationId xmlns:p14="http://schemas.microsoft.com/office/powerpoint/2010/main" val="18568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Points to Ponder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define and post all expectations</a:t>
            </a:r>
          </a:p>
          <a:p>
            <a:r>
              <a:rPr lang="en-US" dirty="0" smtClean="0"/>
              <a:t>I </a:t>
            </a:r>
            <a:r>
              <a:rPr lang="en-US" dirty="0" smtClean="0"/>
              <a:t>intentionally teach all classroom expectations</a:t>
            </a:r>
          </a:p>
          <a:p>
            <a:r>
              <a:rPr lang="en-US" dirty="0" smtClean="0"/>
              <a:t>I re-teach expectations </a:t>
            </a:r>
            <a:r>
              <a:rPr lang="en-US" dirty="0" smtClean="0"/>
              <a:t>after </a:t>
            </a:r>
            <a:r>
              <a:rPr lang="en-US" dirty="0" smtClean="0"/>
              <a:t>reviewing student behavior patterns</a:t>
            </a:r>
          </a:p>
          <a:p>
            <a:r>
              <a:rPr lang="en-US" dirty="0" smtClean="0"/>
              <a:t>I have well established rules and procedures</a:t>
            </a:r>
          </a:p>
          <a:p>
            <a:r>
              <a:rPr lang="en-US" dirty="0" smtClean="0"/>
              <a:t>I </a:t>
            </a:r>
            <a:r>
              <a:rPr lang="en-US" dirty="0" smtClean="0"/>
              <a:t>arrange my room to minimize distractions (environmental)</a:t>
            </a:r>
          </a:p>
          <a:p>
            <a:r>
              <a:rPr lang="en-US" dirty="0" smtClean="0"/>
              <a:t>I </a:t>
            </a:r>
            <a:r>
              <a:rPr lang="en-US" b="1" i="1" dirty="0" smtClean="0"/>
              <a:t>routinely</a:t>
            </a:r>
            <a:r>
              <a:rPr lang="en-US" dirty="0" smtClean="0"/>
              <a:t> prompt and re-teach expectations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7517" y="1320800"/>
            <a:ext cx="4706283" cy="45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168312"/>
            <a:ext cx="9278471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73390">
              <a:lnSpc>
                <a:spcPct val="100000"/>
              </a:lnSpc>
            </a:pPr>
            <a:r>
              <a:rPr sz="9600" spc="-159" dirty="0">
                <a:solidFill>
                  <a:srgbClr val="FFFF00"/>
                </a:solidFill>
                <a:latin typeface="Chiller" panose="04020404031007020602" pitchFamily="82" charset="0"/>
              </a:rPr>
              <a:t>Effective</a:t>
            </a:r>
            <a:r>
              <a:rPr sz="9600" spc="-221" dirty="0">
                <a:solidFill>
                  <a:srgbClr val="FFFF00"/>
                </a:solidFill>
                <a:latin typeface="Chiller" panose="04020404031007020602" pitchFamily="82" charset="0"/>
              </a:rPr>
              <a:t> </a:t>
            </a:r>
            <a:r>
              <a:rPr sz="9600" spc="-476" dirty="0">
                <a:solidFill>
                  <a:srgbClr val="FFFF00"/>
                </a:solidFill>
                <a:latin typeface="Chiller" panose="04020404031007020602" pitchFamily="82" charset="0"/>
              </a:rPr>
              <a:t>Teachers: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1278" y="1480745"/>
            <a:ext cx="4342279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spc="-4" dirty="0">
                <a:solidFill>
                  <a:srgbClr val="FFFFFF"/>
                </a:solidFill>
                <a:latin typeface="Courier New"/>
                <a:cs typeface="Courier New"/>
              </a:rPr>
              <a:t>Manage their</a:t>
            </a:r>
            <a:r>
              <a:rPr sz="2471" spc="-79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71" spc="-4" dirty="0">
                <a:solidFill>
                  <a:srgbClr val="FFFFFF"/>
                </a:solidFill>
                <a:latin typeface="Courier New"/>
                <a:cs typeface="Courier New"/>
              </a:rPr>
              <a:t>classrooms</a:t>
            </a:r>
            <a:endParaRPr sz="2471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8399" y="1480745"/>
            <a:ext cx="1149724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spc="-4" dirty="0">
                <a:solidFill>
                  <a:srgbClr val="FFFFFF"/>
                </a:solidFill>
                <a:latin typeface="Courier New"/>
                <a:cs typeface="Courier New"/>
              </a:rPr>
              <a:t>rather</a:t>
            </a:r>
            <a:endParaRPr sz="2471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2946" y="1480745"/>
            <a:ext cx="773766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spc="-4" dirty="0">
                <a:solidFill>
                  <a:srgbClr val="FFFFFF"/>
                </a:solidFill>
                <a:latin typeface="Courier New"/>
                <a:cs typeface="Courier New"/>
              </a:rPr>
              <a:t>than</a:t>
            </a:r>
            <a:endParaRPr sz="2471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0557" y="1866676"/>
            <a:ext cx="4529978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spc="-9" dirty="0">
                <a:solidFill>
                  <a:srgbClr val="FFFFFF"/>
                </a:solidFill>
                <a:latin typeface="Courier New"/>
                <a:cs typeface="Courier New"/>
              </a:rPr>
              <a:t>control their</a:t>
            </a:r>
            <a:r>
              <a:rPr sz="2471" spc="-5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71" spc="-9" dirty="0">
                <a:solidFill>
                  <a:srgbClr val="FFFFFF"/>
                </a:solidFill>
                <a:latin typeface="Courier New"/>
                <a:cs typeface="Courier New"/>
              </a:rPr>
              <a:t>classrooms</a:t>
            </a:r>
            <a:endParaRPr sz="2471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59215" y="2845452"/>
            <a:ext cx="3534994" cy="3496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352800" y="2845452"/>
            <a:ext cx="2108200" cy="349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5646158" y="4292600"/>
            <a:ext cx="1626800" cy="204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81" y="4292600"/>
            <a:ext cx="2499023" cy="20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200" y="447709"/>
            <a:ext cx="1148079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z="8800" spc="-569" dirty="0">
                <a:solidFill>
                  <a:srgbClr val="FFFF00"/>
                </a:solidFill>
                <a:latin typeface="Chiller" panose="04020404031007020602" pitchFamily="82" charset="0"/>
              </a:rPr>
              <a:t>So  </a:t>
            </a:r>
            <a:r>
              <a:rPr sz="8800" spc="-49" dirty="0">
                <a:solidFill>
                  <a:srgbClr val="FFFF00"/>
                </a:solidFill>
                <a:latin typeface="Chiller" panose="04020404031007020602" pitchFamily="82" charset="0"/>
              </a:rPr>
              <a:t>What </a:t>
            </a:r>
            <a:r>
              <a:rPr sz="8800" spc="-454" dirty="0">
                <a:solidFill>
                  <a:srgbClr val="FFFF00"/>
                </a:solidFill>
                <a:latin typeface="Chiller" panose="04020404031007020602" pitchFamily="82" charset="0"/>
              </a:rPr>
              <a:t>IS </a:t>
            </a:r>
            <a:r>
              <a:rPr sz="8800" spc="-379" dirty="0" smtClean="0">
                <a:solidFill>
                  <a:srgbClr val="FFFF00"/>
                </a:solidFill>
                <a:latin typeface="Chiller" panose="04020404031007020602" pitchFamily="82" charset="0"/>
              </a:rPr>
              <a:t>Classroom</a:t>
            </a:r>
            <a:r>
              <a:rPr lang="en-US" sz="8800" spc="-379" dirty="0" smtClean="0">
                <a:solidFill>
                  <a:srgbClr val="FFFF00"/>
                </a:solidFill>
                <a:latin typeface="Chiller" panose="04020404031007020602" pitchFamily="82" charset="0"/>
              </a:rPr>
              <a:t> </a:t>
            </a:r>
            <a:r>
              <a:rPr lang="en-US" sz="8800" spc="-494" dirty="0" smtClean="0">
                <a:solidFill>
                  <a:srgbClr val="FFFF00"/>
                </a:solidFill>
                <a:latin typeface="Chiller" panose="04020404031007020602" pitchFamily="82" charset="0"/>
              </a:rPr>
              <a:t>Management?</a:t>
            </a:r>
            <a:endParaRPr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3690" y="1371600"/>
            <a:ext cx="3596910" cy="2244184"/>
          </a:xfrm>
          <a:custGeom>
            <a:avLst/>
            <a:gdLst/>
            <a:ahLst/>
            <a:cxnLst/>
            <a:rect l="l" t="t" r="r" b="b"/>
            <a:pathLst>
              <a:path w="2868295" h="1767839">
                <a:moveTo>
                  <a:pt x="2568702" y="0"/>
                </a:moveTo>
                <a:lnTo>
                  <a:pt x="1642109" y="463295"/>
                </a:lnTo>
                <a:lnTo>
                  <a:pt x="1131570" y="89915"/>
                </a:lnTo>
                <a:lnTo>
                  <a:pt x="998220" y="706374"/>
                </a:lnTo>
                <a:lnTo>
                  <a:pt x="0" y="972059"/>
                </a:lnTo>
                <a:lnTo>
                  <a:pt x="0" y="973808"/>
                </a:lnTo>
                <a:lnTo>
                  <a:pt x="790194" y="1126236"/>
                </a:lnTo>
                <a:lnTo>
                  <a:pt x="790194" y="1519758"/>
                </a:lnTo>
                <a:lnTo>
                  <a:pt x="1223772" y="1302257"/>
                </a:lnTo>
                <a:lnTo>
                  <a:pt x="1732787" y="1677924"/>
                </a:lnTo>
                <a:lnTo>
                  <a:pt x="1866137" y="1059179"/>
                </a:lnTo>
                <a:lnTo>
                  <a:pt x="2075687" y="1003724"/>
                </a:lnTo>
                <a:lnTo>
                  <a:pt x="2075687" y="639317"/>
                </a:lnTo>
                <a:lnTo>
                  <a:pt x="2568702" y="0"/>
                </a:lnTo>
                <a:close/>
              </a:path>
              <a:path w="2868295" h="1767839">
                <a:moveTo>
                  <a:pt x="790194" y="1519758"/>
                </a:moveTo>
                <a:lnTo>
                  <a:pt x="790194" y="1126236"/>
                </a:lnTo>
                <a:lnTo>
                  <a:pt x="295655" y="1767839"/>
                </a:lnTo>
                <a:lnTo>
                  <a:pt x="790194" y="1519758"/>
                </a:lnTo>
                <a:close/>
              </a:path>
              <a:path w="2868295" h="1767839">
                <a:moveTo>
                  <a:pt x="2868168" y="794003"/>
                </a:moveTo>
                <a:lnTo>
                  <a:pt x="2075687" y="639317"/>
                </a:lnTo>
                <a:lnTo>
                  <a:pt x="2075687" y="1003724"/>
                </a:lnTo>
                <a:lnTo>
                  <a:pt x="2868168" y="7940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583972" y="1801927"/>
            <a:ext cx="3566628" cy="45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11200" y="1801926"/>
            <a:ext cx="6553200" cy="314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All the things a teacher does to  organize students, space, time, and  materials so that instruction and  student learning can take</a:t>
            </a:r>
            <a:r>
              <a:rPr sz="2400" spc="1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place.</a:t>
            </a:r>
            <a:endParaRPr sz="24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765" dirty="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1897" dirty="0">
              <a:latin typeface="Times New Roman"/>
              <a:cs typeface="Times New Roman"/>
            </a:endParaRPr>
          </a:p>
          <a:p>
            <a:pPr marL="11206" marR="139521"/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Students want a well-managed  classroom...because a well-managed  classroom gives students</a:t>
            </a:r>
            <a:r>
              <a:rPr sz="2400" spc="18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security.</a:t>
            </a:r>
            <a:endParaRPr sz="2400" dirty="0">
              <a:latin typeface="Courier New"/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85" y="4532415"/>
            <a:ext cx="1772603" cy="17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012" y="259360"/>
            <a:ext cx="4588945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z="9600" spc="-256" dirty="0">
                <a:solidFill>
                  <a:srgbClr val="FFFF00"/>
                </a:solidFill>
                <a:latin typeface="Chiller" panose="04020404031007020602" pitchFamily="82" charset="0"/>
              </a:rPr>
              <a:t>Credits: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6152" y="1434943"/>
            <a:ext cx="5878604" cy="4578704"/>
          </a:xfrm>
          <a:prstGeom prst="rect">
            <a:avLst/>
          </a:prstGeom>
        </p:spPr>
        <p:txBody>
          <a:bodyPr vert="horz" wrap="square" lIns="0" tIns="34178" rIns="0" bIns="0" rtlCol="0">
            <a:spAutoFit/>
          </a:bodyPr>
          <a:lstStyle/>
          <a:p>
            <a:pPr>
              <a:spcBef>
                <a:spcPts val="44"/>
              </a:spcBef>
            </a:pPr>
            <a:endParaRPr sz="1632" dirty="0"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The First Days of School: How to Be an Effective Teacher (Book &amp; DVD)</a:t>
            </a:r>
            <a:r>
              <a:rPr lang="en-US" sz="2000" dirty="0">
                <a:solidFill>
                  <a:srgbClr val="FFFFFF"/>
                </a:solidFill>
              </a:rPr>
              <a:t>4th Edition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by 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Harry K. Wong</a:t>
            </a:r>
            <a:r>
              <a:rPr lang="en-US" sz="2000" dirty="0">
                <a:solidFill>
                  <a:srgbClr val="FFFFFF"/>
                </a:solidFill>
              </a:rPr>
              <a:t>  (Author), </a:t>
            </a:r>
            <a:r>
              <a:rPr lang="en-US" sz="2000" dirty="0">
                <a:solidFill>
                  <a:srgbClr val="FFFFFF"/>
                </a:solidFill>
                <a:hlinkClick r:id="rId3"/>
              </a:rPr>
              <a:t>Rosemary T. Wong</a:t>
            </a:r>
            <a:r>
              <a:rPr lang="en-US" sz="2000" dirty="0">
                <a:solidFill>
                  <a:srgbClr val="FFFFFF"/>
                </a:solidFill>
              </a:rPr>
              <a:t> (Author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Transforming </a:t>
            </a:r>
            <a:r>
              <a:rPr lang="en-US" sz="2000" b="1" dirty="0"/>
              <a:t>the Difficult Child: The Nurtured Heart Approach </a:t>
            </a:r>
            <a:r>
              <a:rPr lang="en-US" sz="2000" dirty="0"/>
              <a:t>Paperback</a:t>
            </a:r>
            <a:r>
              <a:rPr lang="en-US" sz="2000" b="1" dirty="0"/>
              <a:t> </a:t>
            </a:r>
            <a:r>
              <a:rPr lang="en-US" sz="2000" dirty="0"/>
              <a:t>– April, 1999</a:t>
            </a:r>
            <a:endParaRPr lang="en-US" sz="2000" b="1" dirty="0"/>
          </a:p>
          <a:p>
            <a:r>
              <a:rPr lang="en-US" sz="2000" dirty="0"/>
              <a:t>by </a:t>
            </a:r>
            <a:r>
              <a:rPr lang="en-US" sz="2000" dirty="0">
                <a:hlinkClick r:id="rId4"/>
              </a:rPr>
              <a:t>Howard </a:t>
            </a:r>
            <a:r>
              <a:rPr lang="en-US" sz="2000" dirty="0" err="1">
                <a:hlinkClick r:id="rId4"/>
              </a:rPr>
              <a:t>Glasser</a:t>
            </a:r>
            <a:r>
              <a:rPr lang="en-US" sz="2000" dirty="0"/>
              <a:t>  (Author), </a:t>
            </a:r>
            <a:r>
              <a:rPr lang="en-US" sz="2000" dirty="0">
                <a:hlinkClick r:id="rId5"/>
              </a:rPr>
              <a:t>Jennifer Easley</a:t>
            </a:r>
            <a:r>
              <a:rPr lang="en-US" sz="2000" dirty="0"/>
              <a:t>  (Author)</a:t>
            </a:r>
          </a:p>
          <a:p>
            <a:r>
              <a:rPr lang="en-US" sz="2000" i="1" dirty="0">
                <a:hlinkClick r:id="rId6"/>
              </a:rPr>
              <a:t>4.6 out of 5 stars</a:t>
            </a:r>
            <a:r>
              <a:rPr lang="en-US" sz="2000" dirty="0">
                <a:hlinkClick r:id="rId6"/>
              </a:rPr>
              <a:t> </a:t>
            </a:r>
            <a:r>
              <a:rPr lang="en-US" sz="2000" dirty="0"/>
              <a:t>   </a:t>
            </a:r>
            <a:r>
              <a:rPr lang="en-US" sz="2000" dirty="0">
                <a:hlinkClick r:id="rId6"/>
              </a:rPr>
              <a:t>196 customer </a:t>
            </a:r>
            <a:r>
              <a:rPr lang="en-US" sz="2000" dirty="0" smtClean="0">
                <a:hlinkClick r:id="rId6"/>
              </a:rPr>
              <a:t>reviews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/>
              <a:t>The Well-Managed Classroom: Strategies to Create a Productive and Cooperative Social Climate in Your Learning Community </a:t>
            </a:r>
            <a:r>
              <a:rPr lang="en-US" sz="2000" dirty="0"/>
              <a:t>Paperback</a:t>
            </a:r>
            <a:r>
              <a:rPr lang="en-US" sz="2000" b="1" dirty="0"/>
              <a:t> </a:t>
            </a:r>
            <a:r>
              <a:rPr lang="en-US" sz="2000" dirty="0"/>
              <a:t>– July 23, 2007</a:t>
            </a:r>
            <a:endParaRPr lang="en-US" sz="2000" b="1" dirty="0"/>
          </a:p>
          <a:p>
            <a:r>
              <a:rPr lang="en-US" sz="2000" dirty="0"/>
              <a:t>by </a:t>
            </a:r>
            <a:r>
              <a:rPr lang="en-US" sz="2000" dirty="0">
                <a:hlinkClick r:id="rId7"/>
              </a:rPr>
              <a:t>Michele Hensley</a:t>
            </a:r>
            <a:r>
              <a:rPr lang="en-US" sz="2000" dirty="0"/>
              <a:t> (Author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44"/>
              </a:spcBef>
              <a:buClr>
                <a:srgbClr val="9AFF33"/>
              </a:buClr>
            </a:pPr>
            <a:endParaRPr sz="1897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0892" y="5582818"/>
            <a:ext cx="3170614" cy="732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73975">
            <a:off x="9164436" y="2100470"/>
            <a:ext cx="1835968" cy="2710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93420">
            <a:off x="505063" y="1463326"/>
            <a:ext cx="2150908" cy="1711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81305">
            <a:off x="939031" y="3879023"/>
            <a:ext cx="1485119" cy="20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kern="0" spc="-28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Presentation</a:t>
            </a:r>
            <a:r>
              <a:rPr lang="en-US" sz="7200" kern="0" spc="-254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7200" kern="0" spc="-31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Expectations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2347" y="2159884"/>
            <a:ext cx="4868223" cy="40170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Honor each other’s time</a:t>
            </a:r>
          </a:p>
          <a:p>
            <a:r>
              <a:rPr lang="en-US" dirty="0" smtClean="0"/>
              <a:t>Actively Listen:</a:t>
            </a:r>
          </a:p>
          <a:p>
            <a:pPr lvl="1"/>
            <a:r>
              <a:rPr lang="en-US" sz="2800" dirty="0" smtClean="0"/>
              <a:t>Turn off laptops, put away cell phones, avoid side conversation, put aside other work</a:t>
            </a:r>
          </a:p>
          <a:p>
            <a:r>
              <a:rPr lang="en-US" dirty="0" smtClean="0"/>
              <a:t>Interact Professionally</a:t>
            </a:r>
          </a:p>
          <a:p>
            <a:pPr lvl="1"/>
            <a:r>
              <a:rPr lang="en-US" sz="2800" dirty="0" smtClean="0"/>
              <a:t>Avoid sarcasm, eye-rolling, blaming students and families for systemic failures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4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Based on review of 11,000 studies spanning 50 years, researchers determined the most important factor governing student learning is…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029" y="3374138"/>
            <a:ext cx="4669941" cy="3170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4743" y="2024743"/>
            <a:ext cx="7097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Classroom Management!</a:t>
            </a:r>
            <a:endParaRPr lang="en-US" sz="66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399" y="3872966"/>
            <a:ext cx="185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Teacher! I don’t have a pencil!!!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kern="0" spc="-5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What </a:t>
            </a:r>
            <a:r>
              <a:rPr lang="en-US" sz="8000" kern="0" spc="-56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IS </a:t>
            </a:r>
            <a:r>
              <a:rPr lang="en-US" sz="8000" kern="0" spc="-46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Classroom</a:t>
            </a:r>
            <a:r>
              <a:rPr lang="en-US" sz="8000" kern="0" spc="2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8000" kern="0" spc="-60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Management?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107" y="2651798"/>
            <a:ext cx="3097036" cy="3121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514" y="1859250"/>
            <a:ext cx="2883658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kern="0" spc="-18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Effective</a:t>
            </a:r>
            <a:r>
              <a:rPr lang="en-US" sz="8000" kern="0" spc="-25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8000" kern="0" spc="-54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Teachers: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Cultivate a positive reputation</a:t>
            </a:r>
          </a:p>
          <a:p>
            <a:r>
              <a:rPr lang="en-US" dirty="0" smtClean="0"/>
              <a:t>Regularly communicate with students and parents</a:t>
            </a:r>
          </a:p>
          <a:p>
            <a:r>
              <a:rPr lang="en-US" dirty="0" smtClean="0"/>
              <a:t>Greet students daily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46" y="2470274"/>
            <a:ext cx="365182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kern="0" spc="-32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Establish </a:t>
            </a:r>
            <a:r>
              <a:rPr lang="en-US" sz="7200" kern="0" spc="-185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Yourself </a:t>
            </a:r>
            <a:r>
              <a:rPr lang="en-US" sz="7200" kern="0" spc="-65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as  </a:t>
            </a:r>
            <a:r>
              <a:rPr lang="en-US" sz="7200" kern="0" spc="-53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a</a:t>
            </a:r>
            <a:r>
              <a:rPr lang="en-US" sz="7200" kern="0" spc="-290" dirty="0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 </a:t>
            </a:r>
            <a:r>
              <a:rPr lang="en-US" sz="7200" kern="0" spc="-280" dirty="0" err="1">
                <a:solidFill>
                  <a:srgbClr val="FFFF25"/>
                </a:solidFill>
                <a:latin typeface="Chiller" panose="04020404031007020602" pitchFamily="82" charset="0"/>
                <a:cs typeface="Arial"/>
              </a:rPr>
              <a:t>Reinforcer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28" y="1690688"/>
            <a:ext cx="87405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Know students on a personal level</a:t>
            </a:r>
          </a:p>
          <a:p>
            <a:r>
              <a:rPr lang="en-US" sz="3600" dirty="0" smtClean="0"/>
              <a:t>Be </a:t>
            </a:r>
            <a:r>
              <a:rPr lang="en-US" sz="3600" dirty="0"/>
              <a:t>direct </a:t>
            </a:r>
            <a:r>
              <a:rPr lang="en-US" sz="3600" dirty="0" smtClean="0"/>
              <a:t>and then patient </a:t>
            </a:r>
          </a:p>
          <a:p>
            <a:r>
              <a:rPr lang="en-US" sz="3600" dirty="0" smtClean="0"/>
              <a:t>Energize positivity with </a:t>
            </a:r>
            <a:r>
              <a:rPr lang="en-US" sz="3600" dirty="0" smtClean="0"/>
              <a:t>positivity</a:t>
            </a:r>
          </a:p>
          <a:p>
            <a:r>
              <a:rPr lang="en-US" sz="3600" dirty="0" smtClean="0"/>
              <a:t>De-energize negativity with a quick consequence, or planned ignoring</a:t>
            </a:r>
            <a:endParaRPr lang="en-US" sz="3600" dirty="0" smtClean="0"/>
          </a:p>
          <a:p>
            <a:r>
              <a:rPr lang="en-US" sz="3600" dirty="0" smtClean="0"/>
              <a:t>Let them know you care by asking questions</a:t>
            </a:r>
          </a:p>
          <a:p>
            <a:r>
              <a:rPr lang="en-US" sz="3600" dirty="0" smtClean="0"/>
              <a:t>Notice small accomplishments</a:t>
            </a:r>
          </a:p>
          <a:p>
            <a:r>
              <a:rPr lang="en-US" sz="3600" dirty="0" smtClean="0"/>
              <a:t>Praise appropriate </a:t>
            </a:r>
            <a:r>
              <a:rPr lang="en-US" sz="3600" dirty="0" smtClean="0"/>
              <a:t>behaviors loudly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400" y="2123563"/>
            <a:ext cx="2511770" cy="3755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50" y="2653603"/>
            <a:ext cx="1283514" cy="13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Making the Most of Praise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76" y="1825624"/>
            <a:ext cx="5546124" cy="464375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Make eye </a:t>
            </a:r>
            <a:r>
              <a:rPr lang="en-US" sz="3600" dirty="0" smtClean="0"/>
              <a:t>contact, make it personal</a:t>
            </a:r>
            <a:endParaRPr lang="en-US" sz="3600" dirty="0" smtClean="0"/>
          </a:p>
          <a:p>
            <a:r>
              <a:rPr lang="en-US" sz="3600" dirty="0" smtClean="0"/>
              <a:t>Use behaviorally </a:t>
            </a:r>
            <a:r>
              <a:rPr lang="en-US" sz="3600" b="1" i="1" dirty="0" smtClean="0"/>
              <a:t>specific </a:t>
            </a:r>
            <a:r>
              <a:rPr lang="en-US" sz="3600" dirty="0" smtClean="0"/>
              <a:t>language</a:t>
            </a:r>
          </a:p>
          <a:p>
            <a:r>
              <a:rPr lang="en-US" sz="3600" dirty="0" smtClean="0"/>
              <a:t>Provide immediate feedback (vocal, Kickboard)</a:t>
            </a:r>
          </a:p>
          <a:p>
            <a:r>
              <a:rPr lang="en-US" sz="3600" dirty="0" smtClean="0"/>
              <a:t>Acknowledge appropriate behavior more than negative behavior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53" y="2007607"/>
            <a:ext cx="3187318" cy="41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Questions to Consider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Would my students describe me as a compassionate teacher?</a:t>
            </a:r>
          </a:p>
          <a:p>
            <a:r>
              <a:rPr lang="en-US" dirty="0" smtClean="0"/>
              <a:t>Do I communicate empathy, understanding, concern, and dignity to my students?</a:t>
            </a:r>
          </a:p>
          <a:p>
            <a:r>
              <a:rPr lang="en-US" dirty="0" smtClean="0"/>
              <a:t>How well do I know my students?</a:t>
            </a:r>
          </a:p>
          <a:p>
            <a:r>
              <a:rPr lang="en-US" dirty="0" smtClean="0"/>
              <a:t>Are there some students who I know very little about?</a:t>
            </a:r>
          </a:p>
          <a:p>
            <a:r>
              <a:rPr lang="en-US" dirty="0" smtClean="0"/>
              <a:t>Outside of school, what do my students like and dislike?</a:t>
            </a:r>
          </a:p>
          <a:p>
            <a:r>
              <a:rPr lang="en-US" dirty="0" smtClean="0"/>
              <a:t>Do I praise my students more than I correct them?</a:t>
            </a:r>
          </a:p>
          <a:p>
            <a:r>
              <a:rPr lang="en-US" dirty="0" smtClean="0"/>
              <a:t>Would my students describe me as genuine, insincere, or indifferent?</a:t>
            </a:r>
          </a:p>
          <a:p>
            <a:r>
              <a:rPr lang="en-US" dirty="0" smtClean="0"/>
              <a:t>Do I participate in school-related activities?</a:t>
            </a:r>
          </a:p>
          <a:p>
            <a:r>
              <a:rPr lang="en-US" dirty="0" smtClean="0"/>
              <a:t>Is my body language welcoming and relaxed or cold and tense?</a:t>
            </a:r>
          </a:p>
          <a:p>
            <a:r>
              <a:rPr lang="en-US" dirty="0" smtClean="0"/>
              <a:t>Do I see my students as interesting individuals, or do I dread seeing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0" y="6311900"/>
            <a:ext cx="6046333" cy="66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66" y="1296166"/>
            <a:ext cx="1987468" cy="3267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19513" y="1161229"/>
            <a:ext cx="881106" cy="10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Tools to Decrease Anxiety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Prepare, prepare, prepare</a:t>
            </a:r>
          </a:p>
          <a:p>
            <a:r>
              <a:rPr lang="en-US" dirty="0"/>
              <a:t>Teach and reinforce Classroom expectations and procedures</a:t>
            </a:r>
          </a:p>
          <a:p>
            <a:r>
              <a:rPr lang="en-US" dirty="0" smtClean="0"/>
              <a:t>Prepare effective</a:t>
            </a:r>
            <a:r>
              <a:rPr lang="en-US" dirty="0" smtClean="0"/>
              <a:t>, engaging, meaningful work</a:t>
            </a:r>
          </a:p>
          <a:p>
            <a:r>
              <a:rPr lang="en-US" dirty="0" smtClean="0"/>
              <a:t>Maximize proximity:</a:t>
            </a:r>
          </a:p>
          <a:p>
            <a:pPr lvl="1"/>
            <a:r>
              <a:rPr lang="en-US" dirty="0" smtClean="0"/>
              <a:t>Students and materials</a:t>
            </a:r>
          </a:p>
          <a:p>
            <a:r>
              <a:rPr lang="en-US" dirty="0"/>
              <a:t>Prepare areas in the classroom for different uses (quiet rug, tables for work, outside for messy projects, etc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646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Broadway</vt:lpstr>
      <vt:lpstr>Calibri</vt:lpstr>
      <vt:lpstr>Calibri Light</vt:lpstr>
      <vt:lpstr>Chiller</vt:lpstr>
      <vt:lpstr>Courier New</vt:lpstr>
      <vt:lpstr>Times New Roman</vt:lpstr>
      <vt:lpstr>Wingdings</vt:lpstr>
      <vt:lpstr>Office Theme</vt:lpstr>
      <vt:lpstr>Now Showing</vt:lpstr>
      <vt:lpstr>Presentation Expectations</vt:lpstr>
      <vt:lpstr>Based on review of 11,000 studies spanning 50 years, researchers determined the most important factor governing student learning is…</vt:lpstr>
      <vt:lpstr>What IS Classroom Management?</vt:lpstr>
      <vt:lpstr>Effective Teachers:</vt:lpstr>
      <vt:lpstr>Establish Yourself as  a Reinforcer</vt:lpstr>
      <vt:lpstr>Making the Most of Praise</vt:lpstr>
      <vt:lpstr>Questions to Consider</vt:lpstr>
      <vt:lpstr>Tools to Decrease Anxiety</vt:lpstr>
      <vt:lpstr>Proactively Structure  the Environment</vt:lpstr>
      <vt:lpstr>Effective Teachers</vt:lpstr>
      <vt:lpstr>Teach Expectations</vt:lpstr>
      <vt:lpstr>Classroom Rules</vt:lpstr>
      <vt:lpstr>Classroom Roles</vt:lpstr>
      <vt:lpstr>Points to Ponder</vt:lpstr>
      <vt:lpstr>Effective Teachers:</vt:lpstr>
      <vt:lpstr>So  What IS Classroom Management?</vt:lpstr>
      <vt:lpstr>Credits: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Showing</dc:title>
  <dc:creator>Benjamin Ernest</dc:creator>
  <cp:lastModifiedBy>Benjamin Ernest</cp:lastModifiedBy>
  <cp:revision>16</cp:revision>
  <dcterms:created xsi:type="dcterms:W3CDTF">2016-11-01T20:15:02Z</dcterms:created>
  <dcterms:modified xsi:type="dcterms:W3CDTF">2016-11-03T18:57:25Z</dcterms:modified>
</cp:coreProperties>
</file>