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59" r:id="rId8"/>
    <p:sldId id="261" r:id="rId9"/>
    <p:sldId id="262" r:id="rId10"/>
    <p:sldId id="267" r:id="rId1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2344" y="803193"/>
            <a:ext cx="7093711" cy="164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9A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9A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9A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9A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727" y="861821"/>
            <a:ext cx="8568944" cy="913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9A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6527" y="2704846"/>
            <a:ext cx="7705344" cy="224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5099" y="1523364"/>
            <a:ext cx="7188199" cy="539114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727" y="609600"/>
            <a:ext cx="8568944" cy="913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7195"/>
              </a:lnSpc>
            </a:pPr>
            <a:r>
              <a:rPr sz="6000" spc="-5" dirty="0">
                <a:solidFill>
                  <a:srgbClr val="0000FF"/>
                </a:solidFill>
              </a:rPr>
              <a:t>Cafeteria</a:t>
            </a:r>
            <a:r>
              <a:rPr sz="6000" spc="-80" dirty="0">
                <a:solidFill>
                  <a:srgbClr val="0000FF"/>
                </a:solidFill>
              </a:rPr>
              <a:t> </a:t>
            </a:r>
            <a:r>
              <a:rPr sz="6000" spc="-5" dirty="0">
                <a:solidFill>
                  <a:srgbClr val="0000FF"/>
                </a:solidFill>
              </a:rPr>
              <a:t>Expectations</a:t>
            </a:r>
            <a:endParaRPr sz="6000" dirty="0"/>
          </a:p>
        </p:txBody>
      </p:sp>
      <p:sp>
        <p:nvSpPr>
          <p:cNvPr id="7" name="object 7"/>
          <p:cNvSpPr/>
          <p:nvPr/>
        </p:nvSpPr>
        <p:spPr>
          <a:xfrm>
            <a:off x="7018415" y="3433571"/>
            <a:ext cx="2373234" cy="360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39" y="2437128"/>
            <a:ext cx="1713548" cy="148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 0.01491 L -0.04372 0.13011 L 0.14994 0.17177 L 0.29972 -0.06087 L 0.58254 0.0196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4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905" y="789178"/>
            <a:ext cx="495427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</a:pPr>
            <a:r>
              <a:rPr spc="-5" dirty="0"/>
              <a:t>Keep Your</a:t>
            </a:r>
            <a:r>
              <a:rPr spc="-65" dirty="0"/>
              <a:t> </a:t>
            </a:r>
            <a:r>
              <a:rPr spc="-5" dirty="0"/>
              <a:t>Food  OFF the</a:t>
            </a:r>
            <a:r>
              <a:rPr spc="-50" dirty="0"/>
              <a:t> </a:t>
            </a:r>
            <a:r>
              <a:rPr spc="-5" dirty="0"/>
              <a:t>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702" y="2636773"/>
            <a:ext cx="5209540" cy="3557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</a:pPr>
            <a:r>
              <a:rPr sz="2500" spc="725" dirty="0">
                <a:solidFill>
                  <a:srgbClr val="3333FF"/>
                </a:solidFill>
                <a:latin typeface="Arial"/>
                <a:cs typeface="Arial"/>
              </a:rPr>
              <a:t>ƒ</a:t>
            </a:r>
            <a:r>
              <a:rPr sz="2500" spc="-1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If you don’t want </a:t>
            </a:r>
            <a:r>
              <a:rPr sz="2800" dirty="0">
                <a:latin typeface="Arial Rounded MT Bold"/>
                <a:cs typeface="Arial Rounded MT Bold"/>
              </a:rPr>
              <a:t>a </a:t>
            </a:r>
            <a:r>
              <a:rPr sz="2800" spc="-5" dirty="0">
                <a:latin typeface="Arial Rounded MT Bold"/>
                <a:cs typeface="Arial Rounded MT Bold"/>
              </a:rPr>
              <a:t>food item</a:t>
            </a:r>
            <a:endParaRPr sz="2800">
              <a:latin typeface="Arial Rounded MT Bold"/>
              <a:cs typeface="Arial Rounded MT Bold"/>
            </a:endParaRPr>
          </a:p>
          <a:p>
            <a:pPr marL="755650" indent="-285750">
              <a:lnSpc>
                <a:spcPts val="2865"/>
              </a:lnSpc>
              <a:buClr>
                <a:srgbClr val="009A00"/>
              </a:buClr>
              <a:buChar char="•"/>
              <a:tabLst>
                <a:tab pos="755650" algn="l"/>
              </a:tabLst>
            </a:pPr>
            <a:r>
              <a:rPr sz="2400" spc="-5" dirty="0">
                <a:latin typeface="Arial Rounded MT Bold"/>
                <a:cs typeface="Arial Rounded MT Bold"/>
              </a:rPr>
              <a:t>don’t take it</a:t>
            </a:r>
            <a:r>
              <a:rPr sz="2400" spc="-90" dirty="0">
                <a:latin typeface="Arial Rounded MT Bold"/>
                <a:cs typeface="Arial Rounded MT Bold"/>
              </a:rPr>
              <a:t> </a:t>
            </a:r>
            <a:r>
              <a:rPr sz="2400" spc="-5" dirty="0">
                <a:latin typeface="Arial Rounded MT Bold"/>
                <a:cs typeface="Arial Rounded MT Bold"/>
              </a:rPr>
              <a:t>or</a:t>
            </a:r>
            <a:endParaRPr sz="2400">
              <a:latin typeface="Arial Rounded MT Bold"/>
              <a:cs typeface="Arial Rounded MT Bold"/>
            </a:endParaRPr>
          </a:p>
          <a:p>
            <a:pPr marL="755650" indent="-285750">
              <a:lnSpc>
                <a:spcPts val="2875"/>
              </a:lnSpc>
              <a:buClr>
                <a:srgbClr val="009A00"/>
              </a:buClr>
              <a:buChar char="•"/>
              <a:tabLst>
                <a:tab pos="755650" algn="l"/>
              </a:tabLst>
            </a:pPr>
            <a:r>
              <a:rPr sz="2400" dirty="0">
                <a:latin typeface="Arial Rounded MT Bold"/>
                <a:cs typeface="Arial Rounded MT Bold"/>
              </a:rPr>
              <a:t>throw it in the</a:t>
            </a:r>
            <a:r>
              <a:rPr sz="2400" spc="-105" dirty="0">
                <a:latin typeface="Arial Rounded MT Bold"/>
                <a:cs typeface="Arial Rounded MT Bold"/>
              </a:rPr>
              <a:t> </a:t>
            </a:r>
            <a:r>
              <a:rPr sz="2400" dirty="0">
                <a:latin typeface="Arial Rounded MT Bold"/>
                <a:cs typeface="Arial Rounded MT Bold"/>
              </a:rPr>
              <a:t>trash</a:t>
            </a:r>
            <a:endParaRPr sz="2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355600" marR="2559685" indent="-342900">
              <a:lnSpc>
                <a:spcPct val="79800"/>
              </a:lnSpc>
            </a:pPr>
            <a:r>
              <a:rPr sz="2500" spc="725" dirty="0">
                <a:solidFill>
                  <a:srgbClr val="3333FF"/>
                </a:solidFill>
                <a:latin typeface="Arial"/>
                <a:cs typeface="Arial"/>
              </a:rPr>
              <a:t>ƒ</a:t>
            </a:r>
            <a:r>
              <a:rPr sz="2500" spc="-18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Keep food on  the</a:t>
            </a:r>
            <a:r>
              <a:rPr sz="2800" spc="-100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tables</a:t>
            </a:r>
            <a:endParaRPr sz="2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1853564" indent="-342900">
              <a:lnSpc>
                <a:spcPct val="79900"/>
              </a:lnSpc>
              <a:spcBef>
                <a:spcPts val="5"/>
              </a:spcBef>
            </a:pPr>
            <a:r>
              <a:rPr sz="2500" spc="725" dirty="0">
                <a:solidFill>
                  <a:srgbClr val="3333FF"/>
                </a:solidFill>
                <a:latin typeface="Arial"/>
                <a:cs typeface="Arial"/>
              </a:rPr>
              <a:t>ƒ</a:t>
            </a:r>
            <a:r>
              <a:rPr sz="2500" spc="-18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Food is for eating  and absolutely  nothing</a:t>
            </a:r>
            <a:r>
              <a:rPr sz="2800" spc="-95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else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6191" y="2689047"/>
            <a:ext cx="3771900" cy="430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8751" y="841247"/>
            <a:ext cx="6733540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475"/>
              </a:lnSpc>
            </a:pPr>
            <a:r>
              <a:rPr sz="5400" spc="-5" dirty="0">
                <a:solidFill>
                  <a:srgbClr val="CC0000"/>
                </a:solidFill>
                <a:latin typeface="Arial Rounded MT Bold"/>
                <a:cs typeface="Arial Rounded MT Bold"/>
              </a:rPr>
              <a:t>Being</a:t>
            </a:r>
            <a:r>
              <a:rPr sz="5400" spc="-85" dirty="0">
                <a:solidFill>
                  <a:srgbClr val="CC0000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CC0000"/>
                </a:solidFill>
                <a:latin typeface="Arial Rounded MT Bold"/>
                <a:cs typeface="Arial Rounded MT Bold"/>
              </a:rPr>
              <a:t>RESPECTFUL</a:t>
            </a:r>
            <a:endParaRPr sz="5400">
              <a:latin typeface="Arial Rounded MT Bold"/>
              <a:cs typeface="Arial Rounded MT Bold"/>
            </a:endParaRPr>
          </a:p>
          <a:p>
            <a:pPr marL="3175" algn="ctr">
              <a:lnSpc>
                <a:spcPts val="6475"/>
              </a:lnSpc>
            </a:pPr>
            <a:r>
              <a:rPr sz="5400" dirty="0">
                <a:solidFill>
                  <a:srgbClr val="CC0000"/>
                </a:solidFill>
                <a:latin typeface="Arial Rounded MT Bold"/>
                <a:cs typeface="Arial Rounded MT Bold"/>
              </a:rPr>
              <a:t>Means: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6885" y="3340140"/>
            <a:ext cx="3907154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384">
              <a:lnSpc>
                <a:spcPct val="105200"/>
              </a:lnSpc>
            </a:pPr>
            <a:r>
              <a:rPr lang="en-US" sz="3200" spc="-5" dirty="0" smtClean="0">
                <a:latin typeface="Arial Rounded MT Bold"/>
                <a:cs typeface="Arial Rounded MT Bold"/>
              </a:rPr>
              <a:t>Allowing anyone to sit next to you</a:t>
            </a:r>
            <a:endParaRPr sz="3200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57204"/>
            <a:ext cx="3468925" cy="324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8503" y="4374269"/>
            <a:ext cx="1816535" cy="209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727" y="861821"/>
            <a:ext cx="8568944" cy="926923"/>
          </a:xfrm>
          <a:prstGeom prst="rect">
            <a:avLst/>
          </a:prstGeom>
        </p:spPr>
        <p:txBody>
          <a:bodyPr vert="horz" wrap="square" lIns="0" tIns="155959" rIns="0" bIns="0" rtlCol="0">
            <a:spAutoFit/>
          </a:bodyPr>
          <a:lstStyle/>
          <a:p>
            <a:pPr marL="1420495">
              <a:lnSpc>
                <a:spcPct val="100000"/>
              </a:lnSpc>
            </a:pPr>
            <a:r>
              <a:rPr lang="en-US" spc="-5" dirty="0" smtClean="0">
                <a:solidFill>
                  <a:srgbClr val="CC0000"/>
                </a:solidFill>
              </a:rPr>
              <a:t>Use your manners</a:t>
            </a:r>
            <a:endParaRPr spc="-5" dirty="0">
              <a:solidFill>
                <a:srgbClr val="CC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76527" y="2704846"/>
            <a:ext cx="7705344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1220">
              <a:lnSpc>
                <a:spcPct val="100000"/>
              </a:lnSpc>
            </a:pPr>
            <a:r>
              <a:rPr sz="2900" spc="835" dirty="0" smtClean="0">
                <a:solidFill>
                  <a:srgbClr val="009A00"/>
                </a:solidFill>
                <a:latin typeface="Arial"/>
                <a:cs typeface="Arial"/>
              </a:rPr>
              <a:t>ƒ </a:t>
            </a:r>
            <a:r>
              <a:rPr lang="en-US" spc="-5" dirty="0" smtClean="0"/>
              <a:t>Use quiet voices</a:t>
            </a:r>
            <a:endParaRPr sz="2900" dirty="0">
              <a:latin typeface="Arial"/>
              <a:cs typeface="Arial"/>
            </a:endParaRPr>
          </a:p>
          <a:p>
            <a:pPr marL="3398520">
              <a:lnSpc>
                <a:spcPct val="100000"/>
              </a:lnSpc>
              <a:spcBef>
                <a:spcPts val="2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3411220">
              <a:lnSpc>
                <a:spcPct val="100000"/>
              </a:lnSpc>
              <a:spcBef>
                <a:spcPts val="5"/>
              </a:spcBef>
            </a:pPr>
            <a:r>
              <a:rPr sz="2900" spc="835" dirty="0">
                <a:solidFill>
                  <a:srgbClr val="009A00"/>
                </a:solidFill>
                <a:latin typeface="Arial"/>
                <a:cs typeface="Arial"/>
              </a:rPr>
              <a:t>ƒ</a:t>
            </a:r>
            <a:r>
              <a:rPr sz="2900" spc="295" dirty="0">
                <a:solidFill>
                  <a:srgbClr val="009A00"/>
                </a:solidFill>
                <a:latin typeface="Arial"/>
                <a:cs typeface="Arial"/>
              </a:rPr>
              <a:t> </a:t>
            </a:r>
            <a:r>
              <a:rPr lang="en-US" spc="-5" dirty="0" smtClean="0"/>
              <a:t>Clean your area</a:t>
            </a:r>
            <a:endParaRPr sz="2900" dirty="0">
              <a:latin typeface="Arial"/>
              <a:cs typeface="Arial"/>
            </a:endParaRPr>
          </a:p>
          <a:p>
            <a:pPr marL="3398520">
              <a:lnSpc>
                <a:spcPct val="100000"/>
              </a:lnSpc>
              <a:spcBef>
                <a:spcPts val="20"/>
              </a:spcBef>
            </a:pPr>
            <a:endParaRPr sz="265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2362200"/>
            <a:ext cx="2608073" cy="294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40835" y="4505339"/>
            <a:ext cx="2776727" cy="222170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4847985"/>
            <a:ext cx="2286000" cy="1857615"/>
          </a:xfrm>
          <a:prstGeom prst="wedgeEllipseCallout">
            <a:avLst>
              <a:gd name="adj1" fmla="val 30618"/>
              <a:gd name="adj2" fmla="val -55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Make sure to clean up after yourself</a:t>
            </a:r>
            <a:endParaRPr lang="en-US" sz="2400" dirty="0"/>
          </a:p>
        </p:txBody>
      </p:sp>
      <p:sp>
        <p:nvSpPr>
          <p:cNvPr id="8" name="Oval Callout 7"/>
          <p:cNvSpPr/>
          <p:nvPr/>
        </p:nvSpPr>
        <p:spPr>
          <a:xfrm>
            <a:off x="2743200" y="5696232"/>
            <a:ext cx="1371600" cy="1219200"/>
          </a:xfrm>
          <a:prstGeom prst="wedgeEllipseCallout">
            <a:avLst>
              <a:gd name="adj1" fmla="val 27533"/>
              <a:gd name="adj2" fmla="val -74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694" y="1017780"/>
            <a:ext cx="60960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2320" algn="l"/>
              </a:tabLst>
            </a:pPr>
            <a:r>
              <a:rPr spc="-5" dirty="0">
                <a:solidFill>
                  <a:srgbClr val="0000FF"/>
                </a:solidFill>
              </a:rPr>
              <a:t>Clean</a:t>
            </a:r>
            <a:r>
              <a:rPr spc="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U</a:t>
            </a:r>
            <a:r>
              <a:rPr spc="-5" dirty="0">
                <a:solidFill>
                  <a:srgbClr val="0000FF"/>
                </a:solidFill>
              </a:rPr>
              <a:t>p Your</a:t>
            </a:r>
            <a:r>
              <a:rPr dirty="0">
                <a:solidFill>
                  <a:srgbClr val="0000FF"/>
                </a:solidFill>
              </a:rPr>
              <a:t>	</a:t>
            </a:r>
            <a:r>
              <a:rPr spc="-5" dirty="0">
                <a:solidFill>
                  <a:srgbClr val="0000FF"/>
                </a:solidFill>
              </a:rPr>
              <a:t>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1102" y="2173478"/>
            <a:ext cx="5033010" cy="269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725" dirty="0">
                <a:solidFill>
                  <a:srgbClr val="A50021"/>
                </a:solidFill>
                <a:latin typeface="Arial"/>
                <a:cs typeface="Arial"/>
              </a:rPr>
              <a:t>ƒ</a:t>
            </a:r>
            <a:r>
              <a:rPr sz="2500" spc="-170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Pick up trash from TABLES</a:t>
            </a:r>
            <a:endParaRPr sz="2800">
              <a:latin typeface="Arial Rounded MT Bold"/>
              <a:cs typeface="Arial Rounded MT Bold"/>
            </a:endParaRPr>
          </a:p>
          <a:p>
            <a:pPr marL="355600" marR="874394" indent="-342900">
              <a:lnSpc>
                <a:spcPct val="100000"/>
              </a:lnSpc>
              <a:spcBef>
                <a:spcPts val="2190"/>
              </a:spcBef>
            </a:pPr>
            <a:r>
              <a:rPr sz="2500" spc="725" dirty="0">
                <a:solidFill>
                  <a:srgbClr val="A50021"/>
                </a:solidFill>
                <a:latin typeface="Arial"/>
                <a:cs typeface="Arial"/>
              </a:rPr>
              <a:t>ƒ</a:t>
            </a:r>
            <a:r>
              <a:rPr sz="2500" spc="-170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Pick up trash from the  GROUND</a:t>
            </a:r>
            <a:endParaRPr sz="2800">
              <a:latin typeface="Arial Rounded MT Bold"/>
              <a:cs typeface="Arial Rounded MT Bold"/>
            </a:endParaRPr>
          </a:p>
          <a:p>
            <a:pPr marL="355600" marR="2209165" indent="-342900">
              <a:lnSpc>
                <a:spcPct val="100000"/>
              </a:lnSpc>
              <a:spcBef>
                <a:spcPts val="2190"/>
              </a:spcBef>
            </a:pPr>
            <a:r>
              <a:rPr sz="2500" spc="725" dirty="0">
                <a:solidFill>
                  <a:srgbClr val="A50021"/>
                </a:solidFill>
                <a:latin typeface="Arial"/>
                <a:cs typeface="Arial"/>
              </a:rPr>
              <a:t>ƒ</a:t>
            </a:r>
            <a:r>
              <a:rPr sz="2500" spc="-180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Put all trash in  trash</a:t>
            </a:r>
            <a:r>
              <a:rPr sz="2800" spc="-95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cans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3513468"/>
            <a:ext cx="4547361" cy="3618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47" y="2182443"/>
            <a:ext cx="1646063" cy="16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9091E-7 -2.15686E-6 C 9.09091E-7 0.03309 -0.0322 0.06005 -0.07134 0.06005 C -0.11774 0.06005 -0.13447 0.03003 -0.14157 0.01205 L -0.14868 -0.01205 C -0.15594 -0.03002 -0.17377 -0.06005 -0.22617 -0.06005 C -0.25931 -0.06005 -0.29735 -0.03309 -0.29735 -2.15686E-6 C -0.29735 0.03309 -0.25931 0.06005 -0.22617 0.06005 C -0.17377 0.06005 -0.15594 0.03003 -0.14868 0.01205 L -0.14157 -0.01205 C -0.13447 -0.03002 -0.11774 -0.06005 -0.07134 -0.06005 C -0.0322 -0.06005 9.09091E-7 -0.03309 9.09091E-7 -2.15686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66" rIns="0" bIns="0" rtlCol="0">
            <a:spAutoFit/>
          </a:bodyPr>
          <a:lstStyle/>
          <a:p>
            <a:pPr marL="1472565">
              <a:lnSpc>
                <a:spcPct val="100000"/>
              </a:lnSpc>
            </a:pPr>
            <a:r>
              <a:rPr spc="-5" dirty="0">
                <a:solidFill>
                  <a:srgbClr val="CC0000"/>
                </a:solidFill>
              </a:rPr>
              <a:t>Talk…Avoid</a:t>
            </a:r>
            <a:r>
              <a:rPr spc="-5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Yelling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1102" y="2263901"/>
            <a:ext cx="4511040" cy="404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821055" indent="-457200">
              <a:lnSpc>
                <a:spcPts val="3450"/>
              </a:lnSpc>
            </a:pPr>
            <a:r>
              <a:rPr sz="2900" spc="835" dirty="0">
                <a:solidFill>
                  <a:srgbClr val="009A00"/>
                </a:solidFill>
                <a:latin typeface="Arial"/>
                <a:cs typeface="Arial"/>
              </a:rPr>
              <a:t>ƒ </a:t>
            </a:r>
            <a:r>
              <a:rPr sz="3200" spc="-5" dirty="0">
                <a:latin typeface="Arial Rounded MT Bold"/>
                <a:cs typeface="Arial Rounded MT Bold"/>
              </a:rPr>
              <a:t>Use</a:t>
            </a:r>
            <a:r>
              <a:rPr sz="3200" spc="-540" dirty="0">
                <a:latin typeface="Arial Rounded MT Bold"/>
                <a:cs typeface="Arial Rounded MT Bold"/>
              </a:rPr>
              <a:t> </a:t>
            </a:r>
            <a:r>
              <a:rPr sz="3200" spc="-10" dirty="0">
                <a:latin typeface="Arial Rounded MT Bold"/>
                <a:cs typeface="Arial Rounded MT Bold"/>
              </a:rPr>
              <a:t>appropriate  </a:t>
            </a:r>
            <a:r>
              <a:rPr sz="3200" spc="-5" dirty="0">
                <a:latin typeface="Arial Rounded MT Bold"/>
                <a:cs typeface="Arial Rounded MT Bold"/>
              </a:rPr>
              <a:t>VOLUME and  LANGUAGE</a:t>
            </a:r>
            <a:endParaRPr sz="3200">
              <a:latin typeface="Arial Rounded MT Bold"/>
              <a:cs typeface="Arial Rounded MT Bold"/>
            </a:endParaRPr>
          </a:p>
          <a:p>
            <a:pPr marL="469900" marR="309245" indent="-457200" algn="just">
              <a:lnSpc>
                <a:spcPct val="89800"/>
              </a:lnSpc>
              <a:spcBef>
                <a:spcPts val="2070"/>
              </a:spcBef>
            </a:pPr>
            <a:r>
              <a:rPr sz="2900" spc="835" dirty="0">
                <a:solidFill>
                  <a:srgbClr val="009A00"/>
                </a:solidFill>
                <a:latin typeface="Arial"/>
                <a:cs typeface="Arial"/>
              </a:rPr>
              <a:t>ƒ </a:t>
            </a:r>
            <a:r>
              <a:rPr sz="3200" spc="-5" dirty="0">
                <a:latin typeface="Arial Rounded MT Bold"/>
                <a:cs typeface="Arial Rounded MT Bold"/>
              </a:rPr>
              <a:t>Keep voices</a:t>
            </a:r>
            <a:r>
              <a:rPr sz="3200" spc="-535" dirty="0">
                <a:latin typeface="Arial Rounded MT Bold"/>
                <a:cs typeface="Arial Rounded MT Bold"/>
              </a:rPr>
              <a:t> </a:t>
            </a:r>
            <a:r>
              <a:rPr sz="3200" spc="-5" dirty="0">
                <a:latin typeface="Arial Rounded MT Bold"/>
                <a:cs typeface="Arial Rounded MT Bold"/>
              </a:rPr>
              <a:t>down:  other students </a:t>
            </a:r>
            <a:r>
              <a:rPr sz="3200" spc="-10" dirty="0">
                <a:latin typeface="Arial Rounded MT Bold"/>
                <a:cs typeface="Arial Rounded MT Bold"/>
              </a:rPr>
              <a:t>are  </a:t>
            </a:r>
            <a:r>
              <a:rPr sz="3200" spc="-5" dirty="0">
                <a:latin typeface="Arial Rounded MT Bold"/>
                <a:cs typeface="Arial Rounded MT Bold"/>
              </a:rPr>
              <a:t>still in</a:t>
            </a:r>
            <a:r>
              <a:rPr sz="3200" spc="-75" dirty="0">
                <a:latin typeface="Arial Rounded MT Bold"/>
                <a:cs typeface="Arial Rounded MT Bold"/>
              </a:rPr>
              <a:t> </a:t>
            </a:r>
            <a:r>
              <a:rPr sz="3200" spc="-10" dirty="0">
                <a:latin typeface="Arial Rounded MT Bold"/>
                <a:cs typeface="Arial Rounded MT Bold"/>
              </a:rPr>
              <a:t>class</a:t>
            </a:r>
            <a:endParaRPr sz="3200">
              <a:latin typeface="Arial Rounded MT Bold"/>
              <a:cs typeface="Arial Rounded MT Bold"/>
            </a:endParaRPr>
          </a:p>
          <a:p>
            <a:pPr marL="469900" marR="5080" indent="-457200">
              <a:lnSpc>
                <a:spcPts val="3450"/>
              </a:lnSpc>
              <a:spcBef>
                <a:spcPts val="2165"/>
              </a:spcBef>
            </a:pPr>
            <a:r>
              <a:rPr sz="2900" spc="835" dirty="0">
                <a:solidFill>
                  <a:srgbClr val="009A00"/>
                </a:solidFill>
                <a:latin typeface="Arial"/>
                <a:cs typeface="Arial"/>
              </a:rPr>
              <a:t>ƒ </a:t>
            </a:r>
            <a:r>
              <a:rPr sz="3200" spc="-5" dirty="0">
                <a:latin typeface="Arial Rounded MT Bold"/>
                <a:cs typeface="Arial Rounded MT Bold"/>
              </a:rPr>
              <a:t>The lunch area is</a:t>
            </a:r>
            <a:r>
              <a:rPr sz="3200" spc="-509" dirty="0">
                <a:latin typeface="Arial Rounded MT Bold"/>
                <a:cs typeface="Arial Rounded MT Bold"/>
              </a:rPr>
              <a:t> </a:t>
            </a:r>
            <a:r>
              <a:rPr sz="3200" spc="-5" dirty="0">
                <a:latin typeface="Arial Rounded MT Bold"/>
                <a:cs typeface="Arial Rounded MT Bold"/>
              </a:rPr>
              <a:t>for  eating – not</a:t>
            </a:r>
            <a:r>
              <a:rPr sz="3200" spc="-20" dirty="0">
                <a:latin typeface="Arial Rounded MT Bold"/>
                <a:cs typeface="Arial Rounded MT Bold"/>
              </a:rPr>
              <a:t> </a:t>
            </a:r>
            <a:r>
              <a:rPr sz="3200" spc="-5" dirty="0">
                <a:latin typeface="Arial Rounded MT Bold"/>
                <a:cs typeface="Arial Rounded MT Bold"/>
              </a:rPr>
              <a:t>playing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2438400"/>
            <a:ext cx="3108755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9041" rIns="0" bIns="0" rtlCol="0">
            <a:spAutoFit/>
          </a:bodyPr>
          <a:lstStyle/>
          <a:p>
            <a:pPr marL="304165">
              <a:lnSpc>
                <a:spcPct val="100000"/>
              </a:lnSpc>
            </a:pPr>
            <a:r>
              <a:rPr spc="-5" dirty="0"/>
              <a:t>Being </a:t>
            </a:r>
            <a:r>
              <a:rPr dirty="0"/>
              <a:t>SAFE</a:t>
            </a:r>
            <a:r>
              <a:rPr spc="-85" dirty="0"/>
              <a:t> </a:t>
            </a:r>
            <a:r>
              <a:rPr dirty="0"/>
              <a:t>Means: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9722" y="3009646"/>
            <a:ext cx="3634104" cy="146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200" spc="-5" dirty="0">
                <a:latin typeface="Arial Rounded MT Bold"/>
                <a:cs typeface="Arial Rounded MT Bold"/>
              </a:rPr>
              <a:t>Not likely to</a:t>
            </a:r>
            <a:r>
              <a:rPr sz="3200" spc="-40" dirty="0">
                <a:latin typeface="Arial Rounded MT Bold"/>
                <a:cs typeface="Arial Rounded MT Bold"/>
              </a:rPr>
              <a:t> </a:t>
            </a:r>
            <a:r>
              <a:rPr sz="3200" spc="-5" dirty="0">
                <a:latin typeface="Arial Rounded MT Bold"/>
                <a:cs typeface="Arial Rounded MT Bold"/>
              </a:rPr>
              <a:t>cause  any physical  injury or</a:t>
            </a:r>
            <a:r>
              <a:rPr sz="3200" spc="-40" dirty="0">
                <a:latin typeface="Arial Rounded MT Bold"/>
                <a:cs typeface="Arial Rounded MT Bold"/>
              </a:rPr>
              <a:t> </a:t>
            </a:r>
            <a:r>
              <a:rPr sz="3200" spc="-5" dirty="0">
                <a:latin typeface="Arial Rounded MT Bold"/>
                <a:cs typeface="Arial Rounded MT Bold"/>
              </a:rPr>
              <a:t>harm.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3321" y="2942434"/>
            <a:ext cx="4102099" cy="4249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27055"/>
            <a:ext cx="2615411" cy="261541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654041" y="4608025"/>
            <a:ext cx="2667000" cy="799894"/>
          </a:xfrm>
          <a:prstGeom prst="wedgeEllipseCallout">
            <a:avLst>
              <a:gd name="adj1" fmla="val -63186"/>
              <a:gd name="adj2" fmla="val 46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Be Careful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bl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49" y="4719683"/>
            <a:ext cx="4632319" cy="31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081661"/>
            <a:ext cx="628547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490" marR="5080" indent="-605790">
              <a:lnSpc>
                <a:spcPct val="100000"/>
              </a:lnSpc>
            </a:pPr>
            <a:r>
              <a:rPr lang="en-US" spc="-5" dirty="0" smtClean="0">
                <a:solidFill>
                  <a:srgbClr val="CC0000"/>
                </a:solidFill>
              </a:rPr>
              <a:t>Be SAFE:</a:t>
            </a:r>
            <a:endParaRPr spc="-5" dirty="0">
              <a:solidFill>
                <a:srgbClr val="CC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455" y="2388207"/>
            <a:ext cx="8382496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indent="-457200">
              <a:lnSpc>
                <a:spcPct val="100000"/>
              </a:lnSpc>
              <a:spcBef>
                <a:spcPts val="685"/>
              </a:spcBef>
              <a:buClr>
                <a:srgbClr val="009A00"/>
              </a:buClr>
              <a:buFont typeface="Arial" panose="020B0604020202020204" pitchFamily="34" charset="0"/>
              <a:buChar char="•"/>
              <a:tabLst>
                <a:tab pos="788035" algn="l"/>
              </a:tabLst>
            </a:pPr>
            <a:r>
              <a:rPr lang="en-US" sz="2800" spc="-5" dirty="0" smtClean="0">
                <a:latin typeface="Arial Rounded MT Bold"/>
                <a:cs typeface="Arial Rounded MT Bold"/>
              </a:rPr>
              <a:t>Walk in the Cafeteria</a:t>
            </a:r>
          </a:p>
          <a:p>
            <a:pPr marL="927100" indent="-457200">
              <a:lnSpc>
                <a:spcPct val="100000"/>
              </a:lnSpc>
              <a:spcBef>
                <a:spcPts val="685"/>
              </a:spcBef>
              <a:buClr>
                <a:srgbClr val="009A00"/>
              </a:buClr>
              <a:buFont typeface="Arial" panose="020B0604020202020204" pitchFamily="34" charset="0"/>
              <a:buChar char="•"/>
              <a:tabLst>
                <a:tab pos="788035" algn="l"/>
              </a:tabLst>
            </a:pPr>
            <a:r>
              <a:rPr lang="en-US" sz="2800" spc="-5" dirty="0" smtClean="0">
                <a:latin typeface="Arial Rounded MT Bold"/>
                <a:cs typeface="Arial Rounded MT Bold"/>
              </a:rPr>
              <a:t>Sit with your feet on the floor, bottom on the bench, and facing the table</a:t>
            </a:r>
          </a:p>
          <a:p>
            <a:pPr marL="927100" indent="-457200">
              <a:lnSpc>
                <a:spcPct val="100000"/>
              </a:lnSpc>
              <a:spcBef>
                <a:spcPts val="685"/>
              </a:spcBef>
              <a:buClr>
                <a:srgbClr val="009A00"/>
              </a:buClr>
              <a:buFont typeface="Arial" panose="020B0604020202020204" pitchFamily="34" charset="0"/>
              <a:buChar char="•"/>
              <a:tabLst>
                <a:tab pos="788035" algn="l"/>
              </a:tabLst>
            </a:pPr>
            <a:r>
              <a:rPr lang="en-US" sz="2800" spc="-5" dirty="0" smtClean="0">
                <a:latin typeface="Arial Rounded MT Bold"/>
                <a:cs typeface="Arial Rounded MT Bold"/>
              </a:rPr>
              <a:t>Keep tables and benches still</a:t>
            </a:r>
            <a:endParaRPr lang="en-US" sz="2800" spc="-5" dirty="0" smtClean="0">
              <a:latin typeface="Arial Rounded MT Bold"/>
              <a:cs typeface="Arial Rounded MT Bold"/>
            </a:endParaRPr>
          </a:p>
          <a:p>
            <a:pPr marL="1244600" lvl="1" indent="-317500">
              <a:spcBef>
                <a:spcPts val="685"/>
              </a:spcBef>
              <a:buClr>
                <a:srgbClr val="009A00"/>
              </a:buClr>
              <a:buChar char="•"/>
              <a:tabLst>
                <a:tab pos="788035" algn="l"/>
              </a:tabLst>
            </a:pPr>
            <a:endParaRPr sz="2800" dirty="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129" y="831525"/>
            <a:ext cx="1905000" cy="1334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93" y="4661050"/>
            <a:ext cx="3017782" cy="247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717E-6 -2.67974E-6 L -0.09564 0.0625 C -0.11553 0.0766 -0.14536 0.08436 -0.17692 0.08436 C -0.21244 0.08436 -0.241 0.0766 -0.26089 0.0625 L -0.35637 -2.67974E-6 " pathEditMode="relative" rAng="0" ptsTypes="AAAAA">
                                      <p:cBhvr>
                                        <p:cTn id="1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9" y="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475"/>
              </a:lnSpc>
            </a:pPr>
            <a:r>
              <a:rPr spc="-5" dirty="0">
                <a:solidFill>
                  <a:srgbClr val="0000FF"/>
                </a:solidFill>
              </a:rPr>
              <a:t>Being</a:t>
            </a:r>
            <a:r>
              <a:rPr spc="-8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RESPONSIBLE</a:t>
            </a:r>
          </a:p>
          <a:p>
            <a:pPr algn="ctr">
              <a:lnSpc>
                <a:spcPts val="6475"/>
              </a:lnSpc>
            </a:pPr>
            <a:r>
              <a:rPr dirty="0">
                <a:solidFill>
                  <a:srgbClr val="0000FF"/>
                </a:solidFill>
              </a:rPr>
              <a:t>Means: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0363" y="2783078"/>
            <a:ext cx="3748404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spc="-5" dirty="0">
                <a:latin typeface="Arial Rounded MT Bold"/>
                <a:cs typeface="Arial Rounded MT Bold"/>
              </a:rPr>
              <a:t>To behave in </a:t>
            </a:r>
            <a:r>
              <a:rPr sz="2800" dirty="0">
                <a:latin typeface="Arial Rounded MT Bold"/>
                <a:cs typeface="Arial Rounded MT Bold"/>
              </a:rPr>
              <a:t>a  </a:t>
            </a:r>
            <a:r>
              <a:rPr sz="2800" spc="-5" dirty="0">
                <a:latin typeface="Arial Rounded MT Bold"/>
                <a:cs typeface="Arial Rounded MT Bold"/>
              </a:rPr>
              <a:t>sensible way so</a:t>
            </a:r>
            <a:r>
              <a:rPr sz="2800" spc="-85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other  people will trust</a:t>
            </a:r>
            <a:r>
              <a:rPr sz="2800" spc="-80" dirty="0">
                <a:latin typeface="Arial Rounded MT Bold"/>
                <a:cs typeface="Arial Rounded MT Bold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you.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1859" y="3057144"/>
            <a:ext cx="2006600" cy="402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3657600"/>
            <a:ext cx="3788084" cy="30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3889" y="3050615"/>
            <a:ext cx="4648200" cy="400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914400"/>
            <a:ext cx="6799073" cy="849986"/>
          </a:xfrm>
          <a:prstGeom prst="rect">
            <a:avLst/>
          </a:prstGeom>
        </p:spPr>
        <p:txBody>
          <a:bodyPr vert="horz" wrap="square" lIns="0" tIns="79766" rIns="0" bIns="0" rtlCol="0">
            <a:spAutoFit/>
          </a:bodyPr>
          <a:lstStyle/>
          <a:p>
            <a:pPr marL="939800">
              <a:lnSpc>
                <a:spcPct val="100000"/>
              </a:lnSpc>
            </a:pPr>
            <a:r>
              <a:rPr lang="en-US" spc="-5" dirty="0" smtClean="0">
                <a:solidFill>
                  <a:srgbClr val="0000FF"/>
                </a:solidFill>
              </a:rPr>
              <a:t>Be Responsible</a:t>
            </a:r>
            <a:endParaRPr spc="-5"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102" y="2097278"/>
            <a:ext cx="7267575" cy="245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725" dirty="0">
                <a:solidFill>
                  <a:srgbClr val="CC0000"/>
                </a:solidFill>
                <a:latin typeface="Arial"/>
                <a:cs typeface="Arial"/>
              </a:rPr>
              <a:t>ƒ</a:t>
            </a:r>
            <a:r>
              <a:rPr sz="2500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 Rounded MT Bold"/>
                <a:cs typeface="Arial Rounded MT Bold"/>
              </a:rPr>
              <a:t>Wait to be excused</a:t>
            </a:r>
            <a:endParaRPr sz="28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725" dirty="0">
                <a:solidFill>
                  <a:srgbClr val="CC0000"/>
                </a:solidFill>
                <a:latin typeface="Arial"/>
                <a:cs typeface="Arial"/>
              </a:rPr>
              <a:t>ƒ</a:t>
            </a:r>
            <a:r>
              <a:rPr sz="2500" spc="-1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 Rounded MT Bold"/>
                <a:cs typeface="Arial Rounded MT Bold"/>
              </a:rPr>
              <a:t>Get all utensils, milk, etc. When first going through the line</a:t>
            </a:r>
            <a:endParaRPr sz="28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3549" y="3773096"/>
            <a:ext cx="2743200" cy="256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8 -2.54902E-6 C 0.4072 -2.54902E-6 0.58475 0.07374 0.58475 0.16504 C 0.58475 0.25613 0.4072 0.33027 0.18908 0.33027 C -0.0292 0.33027 -0.20628 0.25613 -0.20628 0.16504 C -0.20628 0.07374 -0.0292 -2.54902E-6 0.18908 -2.5490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206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Times New Roman</vt:lpstr>
      <vt:lpstr>Office Theme</vt:lpstr>
      <vt:lpstr>Cafeteria Expectations</vt:lpstr>
      <vt:lpstr>PowerPoint Presentation</vt:lpstr>
      <vt:lpstr>Use your manners</vt:lpstr>
      <vt:lpstr>Clean Up Your Area</vt:lpstr>
      <vt:lpstr>Talk…Avoid Yelling</vt:lpstr>
      <vt:lpstr>Being SAFE Means:</vt:lpstr>
      <vt:lpstr>Be SAFE:</vt:lpstr>
      <vt:lpstr>Being RESPONSIBLE Means:</vt:lpstr>
      <vt:lpstr>Be Responsible</vt:lpstr>
      <vt:lpstr>Keep Your Food  OFF the Ground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CAFETERIA</dc:title>
  <dc:creator>suzyjohns</dc:creator>
  <cp:lastModifiedBy>Benjamin Ernest</cp:lastModifiedBy>
  <cp:revision>5</cp:revision>
  <dcterms:created xsi:type="dcterms:W3CDTF">2016-08-01T22:47:54Z</dcterms:created>
  <dcterms:modified xsi:type="dcterms:W3CDTF">2016-08-02T21:40:13Z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2009-08-21T00:00:00Z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2016-08-01T00:00:00Z</vt:filetime>
  </property>
</Properties>
</file>