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5" r:id="rId4"/>
    <p:sldId id="270" r:id="rId5"/>
    <p:sldId id="272" r:id="rId6"/>
    <p:sldId id="273" r:id="rId7"/>
    <p:sldId id="274" r:id="rId8"/>
    <p:sldId id="275" r:id="rId9"/>
    <p:sldId id="260" r:id="rId10"/>
    <p:sldId id="271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35" d="100"/>
          <a:sy n="35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1914370078741E-2"/>
          <c:y val="1.7121184970399547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96.5</c:v>
                </c:pt>
                <c:pt idx="1">
                  <c:v>95</c:v>
                </c:pt>
                <c:pt idx="2">
                  <c:v>94.7</c:v>
                </c:pt>
                <c:pt idx="3">
                  <c:v>94.3</c:v>
                </c:pt>
                <c:pt idx="4">
                  <c:v>94</c:v>
                </c:pt>
                <c:pt idx="5">
                  <c:v>94.8</c:v>
                </c:pt>
                <c:pt idx="6">
                  <c:v>91.7</c:v>
                </c:pt>
                <c:pt idx="7">
                  <c:v>93.1</c:v>
                </c:pt>
                <c:pt idx="8">
                  <c:v>92.2</c:v>
                </c:pt>
                <c:pt idx="9">
                  <c:v>92.4</c:v>
                </c:pt>
                <c:pt idx="10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94.7</c:v>
                </c:pt>
                <c:pt idx="1">
                  <c:v>92.3</c:v>
                </c:pt>
                <c:pt idx="2">
                  <c:v>92.7</c:v>
                </c:pt>
                <c:pt idx="3">
                  <c:v>92.3</c:v>
                </c:pt>
                <c:pt idx="4">
                  <c:v>91.2</c:v>
                </c:pt>
                <c:pt idx="5">
                  <c:v>89.2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68253760"/>
        <c:axId val="168254320"/>
      </c:barChart>
      <c:catAx>
        <c:axId val="16825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54320"/>
        <c:crosses val="autoZero"/>
        <c:auto val="1"/>
        <c:lblAlgn val="ctr"/>
        <c:lblOffset val="100"/>
        <c:noMultiLvlLbl val="0"/>
      </c:catAx>
      <c:valAx>
        <c:axId val="16825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25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January </a:t>
            </a:r>
            <a:r>
              <a:rPr lang="en-US" dirty="0" smtClean="0"/>
              <a:t>Discipline </a:t>
            </a:r>
            <a:r>
              <a:rPr lang="en-US" dirty="0"/>
              <a:t>Comparison 16/17-17/18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204304"/>
        <c:axId val="172204864"/>
      </c:barChart>
      <c:catAx>
        <c:axId val="17220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04864"/>
        <c:crosses val="autoZero"/>
        <c:auto val="1"/>
        <c:lblAlgn val="ctr"/>
        <c:lblOffset val="100"/>
        <c:noMultiLvlLbl val="0"/>
      </c:catAx>
      <c:valAx>
        <c:axId val="17220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20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Referrals 16/17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</c:v>
                </c:pt>
                <c:pt idx="1">
                  <c:v>46</c:v>
                </c:pt>
                <c:pt idx="2">
                  <c:v>27</c:v>
                </c:pt>
                <c:pt idx="3">
                  <c:v>51</c:v>
                </c:pt>
                <c:pt idx="4">
                  <c:v>17</c:v>
                </c:pt>
                <c:pt idx="5">
                  <c:v>23</c:v>
                </c:pt>
                <c:pt idx="6">
                  <c:v>51</c:v>
                </c:pt>
                <c:pt idx="7">
                  <c:v>34</c:v>
                </c:pt>
                <c:pt idx="8">
                  <c:v>20</c:v>
                </c:pt>
                <c:pt idx="9">
                  <c:v>39</c:v>
                </c:pt>
                <c:pt idx="10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 Referrals 17/18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25</c:v>
                </c:pt>
                <c:pt idx="1">
                  <c:v>42</c:v>
                </c:pt>
                <c:pt idx="2">
                  <c:v>40</c:v>
                </c:pt>
                <c:pt idx="3">
                  <c:v>37</c:v>
                </c:pt>
                <c:pt idx="4">
                  <c:v>18</c:v>
                </c:pt>
                <c:pt idx="5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207664"/>
        <c:axId val="172208224"/>
      </c:lineChart>
      <c:catAx>
        <c:axId val="1722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08224"/>
        <c:crosses val="autoZero"/>
        <c:auto val="1"/>
        <c:lblAlgn val="ctr"/>
        <c:lblOffset val="100"/>
        <c:noMultiLvlLbl val="0"/>
      </c:catAx>
      <c:valAx>
        <c:axId val="1722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0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Office Referrals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Office Referrals 16/17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</c:v>
                </c:pt>
                <c:pt idx="1">
                  <c:v>14</c:v>
                </c:pt>
                <c:pt idx="2">
                  <c:v>21</c:v>
                </c:pt>
                <c:pt idx="3">
                  <c:v>19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11</c:v>
                </c:pt>
                <c:pt idx="8">
                  <c:v>8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 Referrals 17/18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211584"/>
        <c:axId val="169859264"/>
      </c:lineChart>
      <c:catAx>
        <c:axId val="17221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59264"/>
        <c:crosses val="autoZero"/>
        <c:auto val="1"/>
        <c:lblAlgn val="ctr"/>
        <c:lblOffset val="100"/>
        <c:noMultiLvlLbl val="0"/>
      </c:catAx>
      <c:valAx>
        <c:axId val="16985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1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ISS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ISS 16/17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12</c:v>
                </c:pt>
                <c:pt idx="10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ISS 17/18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862064"/>
        <c:axId val="169862624"/>
      </c:lineChart>
      <c:catAx>
        <c:axId val="1698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62624"/>
        <c:crosses val="autoZero"/>
        <c:auto val="1"/>
        <c:lblAlgn val="ctr"/>
        <c:lblOffset val="100"/>
        <c:noMultiLvlLbl val="0"/>
      </c:catAx>
      <c:valAx>
        <c:axId val="1698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6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Suspension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Suspension 16/17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17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Suspension 17/18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865424"/>
        <c:axId val="169865984"/>
      </c:lineChart>
      <c:catAx>
        <c:axId val="1698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65984"/>
        <c:crosses val="autoZero"/>
        <c:auto val="1"/>
        <c:lblAlgn val="ctr"/>
        <c:lblOffset val="100"/>
        <c:noMultiLvlLbl val="0"/>
      </c:catAx>
      <c:valAx>
        <c:axId val="16986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EEFD8-1348-452F-AC02-073C98D474C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9BA998-7978-41D5-838D-B2AD8105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C4C6-0565-4AFE-AE2F-A252428700D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</a:t>
            </a:r>
            <a:br>
              <a:rPr lang="en-US" dirty="0" smtClean="0"/>
            </a:br>
            <a:r>
              <a:rPr lang="en-US" dirty="0" smtClean="0"/>
              <a:t>Board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Rework behavior tracking: Kickboard and Behavior Plan to help fit three groups</a:t>
            </a:r>
          </a:p>
          <a:p>
            <a:pPr lvl="1"/>
            <a:r>
              <a:rPr lang="en-US" dirty="0" smtClean="0"/>
              <a:t>K1, 4-6, and Middle School</a:t>
            </a:r>
          </a:p>
          <a:p>
            <a:pPr lvl="1"/>
            <a:r>
              <a:rPr lang="en-US" dirty="0" smtClean="0"/>
              <a:t>Paraprofessionals </a:t>
            </a:r>
          </a:p>
          <a:p>
            <a:pPr lvl="1"/>
            <a:endParaRPr lang="en-US" dirty="0"/>
          </a:p>
          <a:p>
            <a:r>
              <a:rPr lang="en-US" dirty="0" smtClean="0"/>
              <a:t>Indoor Recess with </a:t>
            </a:r>
            <a:r>
              <a:rPr lang="en-US" dirty="0" err="1" smtClean="0"/>
              <a:t>Playworks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Searching </a:t>
            </a:r>
            <a:r>
              <a:rPr lang="en-US" dirty="0" smtClean="0"/>
              <a:t>for </a:t>
            </a:r>
            <a:r>
              <a:rPr lang="en-US" dirty="0" smtClean="0"/>
              <a:t>Trainings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12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28670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50440" y="5750945"/>
            <a:ext cx="7162800" cy="7362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89.2</a:t>
            </a:r>
            <a:r>
              <a:rPr lang="en-US" dirty="0" smtClean="0"/>
              <a:t>% Positive for the month of </a:t>
            </a:r>
            <a:r>
              <a:rPr lang="en-US" dirty="0" smtClean="0"/>
              <a:t>January </a:t>
            </a:r>
            <a:r>
              <a:rPr lang="en-US" dirty="0" smtClean="0"/>
              <a:t>so far</a:t>
            </a:r>
          </a:p>
          <a:p>
            <a:pPr marL="0" indent="0" algn="ctr">
              <a:buNone/>
            </a:pPr>
            <a:r>
              <a:rPr lang="en-US" dirty="0" smtClean="0"/>
              <a:t>94.8% </a:t>
            </a:r>
            <a:r>
              <a:rPr lang="en-US" dirty="0" smtClean="0"/>
              <a:t>was the average for </a:t>
            </a:r>
            <a:r>
              <a:rPr lang="en-US" dirty="0" smtClean="0"/>
              <a:t>January </a:t>
            </a:r>
            <a:r>
              <a:rPr lang="en-US" dirty="0" smtClean="0"/>
              <a:t>last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026" y="2488351"/>
            <a:ext cx="964623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11,241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66520" y="169293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1,365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6239488"/>
              </p:ext>
            </p:extLst>
          </p:nvPr>
        </p:nvGraphicFramePr>
        <p:xfrm>
          <a:off x="2950440" y="413133"/>
          <a:ext cx="839539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8699" y="6259809"/>
            <a:ext cx="465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from one 5</a:t>
            </a:r>
            <a:r>
              <a:rPr lang="en-US" baseline="30000" dirty="0" smtClean="0"/>
              <a:t>th</a:t>
            </a:r>
            <a:r>
              <a:rPr lang="en-US" dirty="0" smtClean="0"/>
              <a:t> grade student, 8 from k-1 classes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52" y="257001"/>
            <a:ext cx="8248303" cy="60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089750"/>
              </p:ext>
            </p:extLst>
          </p:nvPr>
        </p:nvGraphicFramePr>
        <p:xfrm>
          <a:off x="838200" y="228600"/>
          <a:ext cx="10515600" cy="59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168" y="6282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 Referrals 16/17 vs. 17/18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2782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7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Office Referrals 16/17 vs. 17/18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256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0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In-School Suspension 16/17 vs. 17/18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72090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 of School Suspension 16/17 vs. 17/18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5012495"/>
              </p:ext>
            </p:extLst>
          </p:nvPr>
        </p:nvGraphicFramePr>
        <p:xfrm>
          <a:off x="838200" y="1825625"/>
          <a:ext cx="1075508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1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313689"/>
            <a:ext cx="8334375" cy="5418455"/>
          </a:xfrm>
        </p:spPr>
        <p:txBody>
          <a:bodyPr>
            <a:normAutofit/>
          </a:bodyPr>
          <a:lstStyle/>
          <a:p>
            <a:r>
              <a:rPr lang="en-US" dirty="0" smtClean="0"/>
              <a:t>MERIT Rallies</a:t>
            </a:r>
          </a:p>
          <a:p>
            <a:pPr lvl="1"/>
            <a:r>
              <a:rPr lang="en-US" dirty="0" smtClean="0"/>
              <a:t>January 22 was the Kindness Kickoff</a:t>
            </a:r>
            <a:endParaRPr lang="en-US" dirty="0" smtClean="0"/>
          </a:p>
          <a:p>
            <a:pPr lvl="1"/>
            <a:r>
              <a:rPr lang="en-US" dirty="0" smtClean="0"/>
              <a:t>This month we will recognize </a:t>
            </a:r>
            <a:endParaRPr lang="en-US" dirty="0"/>
          </a:p>
          <a:p>
            <a:pPr lvl="2"/>
            <a:r>
              <a:rPr lang="en-US" dirty="0" smtClean="0"/>
              <a:t>Outstanding students for Kindness</a:t>
            </a:r>
          </a:p>
          <a:p>
            <a:pPr lvl="2"/>
            <a:r>
              <a:rPr lang="en-US" dirty="0" smtClean="0"/>
              <a:t>Kindness </a:t>
            </a:r>
            <a:r>
              <a:rPr lang="en-US" dirty="0" err="1" smtClean="0"/>
              <a:t>Ambasadors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5275" y="3670441"/>
            <a:ext cx="5638165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MERIT Store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Classes will run the MERIT store in house with leadership and or parent help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AutoShape 2" descr="Image result for great kindness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72" y="313689"/>
            <a:ext cx="2667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4510">
            <a:off x="6686423" y="1170939"/>
            <a:ext cx="2260149" cy="2926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1709">
            <a:off x="7849899" y="2355534"/>
            <a:ext cx="187642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4261">
            <a:off x="8113845" y="4416002"/>
            <a:ext cx="3250568" cy="18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10667</TotalTime>
  <Words>135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Dean of Students  Board Report</vt:lpstr>
      <vt:lpstr>PowerPoint Presentation</vt:lpstr>
      <vt:lpstr>PowerPoint Presentation</vt:lpstr>
      <vt:lpstr>PowerPoint Presentation</vt:lpstr>
      <vt:lpstr>Class Referrals 16/17 vs. 17/18</vt:lpstr>
      <vt:lpstr>Office Referrals 16/17 vs. 17/18</vt:lpstr>
      <vt:lpstr>In-School Suspension 16/17 vs. 17/18</vt:lpstr>
      <vt:lpstr>Out of School Suspension 16/17 vs. 17/18</vt:lpstr>
      <vt:lpstr>PowerPoint Presentation</vt:lpstr>
      <vt:lpstr>PBIS-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 Board Report</dc:title>
  <dc:creator>Benjamin Ernest</dc:creator>
  <cp:lastModifiedBy>Benjamin Ernest</cp:lastModifiedBy>
  <cp:revision>118</cp:revision>
  <cp:lastPrinted>2017-03-29T02:43:10Z</cp:lastPrinted>
  <dcterms:created xsi:type="dcterms:W3CDTF">2016-09-22T17:25:13Z</dcterms:created>
  <dcterms:modified xsi:type="dcterms:W3CDTF">2018-01-23T19:14:33Z</dcterms:modified>
</cp:coreProperties>
</file>