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5" r:id="rId4"/>
    <p:sldId id="270" r:id="rId5"/>
    <p:sldId id="272" r:id="rId6"/>
    <p:sldId id="273" r:id="rId7"/>
    <p:sldId id="274" r:id="rId8"/>
    <p:sldId id="275" r:id="rId9"/>
    <p:sldId id="260" r:id="rId10"/>
    <p:sldId id="27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35" d="100"/>
          <a:sy n="35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  <c:pt idx="10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94.7</c:v>
                </c:pt>
                <c:pt idx="1">
                  <c:v>92.3</c:v>
                </c:pt>
                <c:pt idx="2">
                  <c:v>92.7</c:v>
                </c:pt>
                <c:pt idx="3">
                  <c:v>92.3</c:v>
                </c:pt>
                <c:pt idx="4">
                  <c:v>91.2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189746352"/>
        <c:axId val="189746912"/>
      </c:barChart>
      <c:catAx>
        <c:axId val="18974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46912"/>
        <c:crosses val="autoZero"/>
        <c:auto val="1"/>
        <c:lblAlgn val="ctr"/>
        <c:lblOffset val="100"/>
        <c:noMultiLvlLbl val="0"/>
      </c:catAx>
      <c:valAx>
        <c:axId val="189746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74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December Discipline </a:t>
            </a:r>
            <a:r>
              <a:rPr lang="en-US" dirty="0"/>
              <a:t>Comparison 16/17-17/18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2028992"/>
        <c:axId val="192029552"/>
      </c:barChart>
      <c:catAx>
        <c:axId val="19202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029552"/>
        <c:crosses val="autoZero"/>
        <c:auto val="1"/>
        <c:lblAlgn val="ctr"/>
        <c:lblOffset val="100"/>
        <c:noMultiLvlLbl val="0"/>
      </c:catAx>
      <c:valAx>
        <c:axId val="192029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202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  <c:pt idx="8">
                  <c:v>20</c:v>
                </c:pt>
                <c:pt idx="9">
                  <c:v>39</c:v>
                </c:pt>
                <c:pt idx="10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Referrals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25</c:v>
                </c:pt>
                <c:pt idx="1">
                  <c:v>42</c:v>
                </c:pt>
                <c:pt idx="2">
                  <c:v>40</c:v>
                </c:pt>
                <c:pt idx="3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032352"/>
        <c:axId val="192032912"/>
      </c:lineChart>
      <c:catAx>
        <c:axId val="19203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032912"/>
        <c:crosses val="autoZero"/>
        <c:auto val="1"/>
        <c:lblAlgn val="ctr"/>
        <c:lblOffset val="100"/>
        <c:noMultiLvlLbl val="0"/>
      </c:catAx>
      <c:valAx>
        <c:axId val="19203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03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Office Referrals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Office Referrals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8</c:v>
                </c:pt>
                <c:pt idx="9">
                  <c:v>8</c:v>
                </c:pt>
                <c:pt idx="10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991072"/>
        <c:axId val="191991632"/>
      </c:lineChart>
      <c:catAx>
        <c:axId val="19199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91632"/>
        <c:crosses val="autoZero"/>
        <c:auto val="1"/>
        <c:lblAlgn val="ctr"/>
        <c:lblOffset val="100"/>
        <c:noMultiLvlLbl val="0"/>
      </c:catAx>
      <c:valAx>
        <c:axId val="19199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9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ISS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ISS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ISS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53120"/>
        <c:axId val="125053680"/>
      </c:lineChart>
      <c:catAx>
        <c:axId val="1250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53680"/>
        <c:crosses val="autoZero"/>
        <c:auto val="1"/>
        <c:lblAlgn val="ctr"/>
        <c:lblOffset val="100"/>
        <c:noMultiLvlLbl val="0"/>
      </c:catAx>
      <c:valAx>
        <c:axId val="12505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5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Suspension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Suspension 16/17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Suspension 17/18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274384"/>
        <c:axId val="193274944"/>
      </c:lineChart>
      <c:catAx>
        <c:axId val="19327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4944"/>
        <c:crosses val="autoZero"/>
        <c:auto val="1"/>
        <c:lblAlgn val="ctr"/>
        <c:lblOffset val="100"/>
        <c:noMultiLvlLbl val="0"/>
      </c:catAx>
      <c:valAx>
        <c:axId val="19327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Rework behavior tracking: Kickboard and Behavior Plan to help fit three groups</a:t>
            </a:r>
          </a:p>
          <a:p>
            <a:pPr lvl="1"/>
            <a:r>
              <a:rPr lang="en-US" dirty="0" smtClean="0"/>
              <a:t>K1, 4-6, and Middle School</a:t>
            </a:r>
          </a:p>
          <a:p>
            <a:pPr lvl="1"/>
            <a:r>
              <a:rPr lang="en-US" dirty="0" smtClean="0"/>
              <a:t>Paraprofessionals </a:t>
            </a:r>
          </a:p>
          <a:p>
            <a:pPr lvl="1"/>
            <a:endParaRPr lang="en-US" dirty="0"/>
          </a:p>
          <a:p>
            <a:r>
              <a:rPr lang="en-US" dirty="0" smtClean="0"/>
              <a:t>Indoor Recess with </a:t>
            </a:r>
            <a:r>
              <a:rPr lang="en-US" dirty="0" err="1" smtClean="0"/>
              <a:t>Playworks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Searching for  Trainings 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91.2% </a:t>
            </a:r>
            <a:r>
              <a:rPr lang="en-US" dirty="0" smtClean="0"/>
              <a:t>Positive for the month of December so far</a:t>
            </a:r>
          </a:p>
          <a:p>
            <a:pPr marL="0" indent="0" algn="ctr">
              <a:buNone/>
            </a:pPr>
            <a:r>
              <a:rPr lang="en-US" dirty="0" smtClean="0"/>
              <a:t>94% was the average for December last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026" y="2488351"/>
            <a:ext cx="964623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8,538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66520" y="169293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824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37614286"/>
              </p:ext>
            </p:extLst>
          </p:nvPr>
        </p:nvGraphicFramePr>
        <p:xfrm>
          <a:off x="2950440" y="413133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82" y="0"/>
            <a:ext cx="9559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033689"/>
              </p:ext>
            </p:extLst>
          </p:nvPr>
        </p:nvGraphicFramePr>
        <p:xfrm>
          <a:off x="838200" y="228600"/>
          <a:ext cx="10515600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2168" y="62828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Class Referrals 16/17 vs. 17/18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38771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 Referrals have been reduced in 17/18 by 4% so far.</a:t>
            </a:r>
          </a:p>
          <a:p>
            <a:endParaRPr lang="en-US" dirty="0"/>
          </a:p>
          <a:p>
            <a:r>
              <a:rPr lang="en-US" dirty="0" smtClean="0"/>
              <a:t>16/17 total: 150 </a:t>
            </a:r>
          </a:p>
          <a:p>
            <a:r>
              <a:rPr lang="en-US" dirty="0" smtClean="0"/>
              <a:t>17/18 total: 144</a:t>
            </a:r>
          </a:p>
        </p:txBody>
      </p:sp>
    </p:spTree>
    <p:extLst>
      <p:ext uri="{BB962C8B-B14F-4D97-AF65-F5344CB8AC3E}">
        <p14:creationId xmlns:p14="http://schemas.microsoft.com/office/powerpoint/2010/main" val="31072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Office Referrals 16/17 vs. 17/18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Office referrals have dropped in 2017 by 70.7%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2016/17 total: 92 </a:t>
            </a:r>
          </a:p>
          <a:p>
            <a:pPr marL="0" indent="0" algn="ctr">
              <a:buNone/>
            </a:pPr>
            <a:r>
              <a:rPr lang="en-US" dirty="0" smtClean="0"/>
              <a:t>2017/18 total: 27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60003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In-School Suspension 16/17 vs. 17/18</a:t>
            </a:r>
            <a:endParaRPr lang="en-US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818762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ISS has dropped in 2017 by 30.8%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2016/2017 total: 26</a:t>
            </a:r>
          </a:p>
          <a:p>
            <a:pPr marL="0" indent="0" algn="ctr">
              <a:buNone/>
            </a:pPr>
            <a:r>
              <a:rPr lang="en-US" dirty="0" smtClean="0"/>
              <a:t>2017/2018 total: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Out of School Suspension 16/17 vs. 17/18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Suspension has dropped in 2017 by 60.0%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2016/17 total: 35 </a:t>
            </a:r>
          </a:p>
          <a:p>
            <a:pPr marL="0" indent="0" algn="ctr">
              <a:buNone/>
            </a:pPr>
            <a:r>
              <a:rPr lang="en-US" dirty="0" smtClean="0"/>
              <a:t>2017/18 total: 14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7181343"/>
              </p:ext>
            </p:extLst>
          </p:nvPr>
        </p:nvGraphicFramePr>
        <p:xfrm>
          <a:off x="6411686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4" y="313689"/>
            <a:ext cx="8334375" cy="5418455"/>
          </a:xfrm>
        </p:spPr>
        <p:txBody>
          <a:bodyPr>
            <a:normAutofit/>
          </a:bodyPr>
          <a:lstStyle/>
          <a:p>
            <a:r>
              <a:rPr lang="en-US" dirty="0" smtClean="0"/>
              <a:t>MERIT Rallies</a:t>
            </a:r>
          </a:p>
          <a:p>
            <a:pPr lvl="1"/>
            <a:r>
              <a:rPr lang="en-US" dirty="0" smtClean="0"/>
              <a:t>December 15 is the Hard Work and Determination (GRIT) Rally.</a:t>
            </a:r>
          </a:p>
          <a:p>
            <a:pPr lvl="1"/>
            <a:r>
              <a:rPr lang="en-US" dirty="0" smtClean="0"/>
              <a:t>This month we will recognize </a:t>
            </a:r>
            <a:endParaRPr lang="en-US" dirty="0"/>
          </a:p>
          <a:p>
            <a:pPr lvl="2"/>
            <a:r>
              <a:rPr lang="en-US" dirty="0" smtClean="0"/>
              <a:t>High Honors</a:t>
            </a:r>
          </a:p>
          <a:p>
            <a:pPr lvl="2"/>
            <a:r>
              <a:rPr lang="en-US" dirty="0" smtClean="0"/>
              <a:t>Honors</a:t>
            </a:r>
          </a:p>
          <a:p>
            <a:pPr lvl="2"/>
            <a:r>
              <a:rPr lang="en-US" dirty="0" err="1" smtClean="0"/>
              <a:t>iReady</a:t>
            </a:r>
            <a:r>
              <a:rPr lang="en-US" dirty="0" smtClean="0"/>
              <a:t> Gold and Silver</a:t>
            </a:r>
          </a:p>
          <a:p>
            <a:pPr lvl="2"/>
            <a:r>
              <a:rPr lang="en-US" dirty="0" smtClean="0"/>
              <a:t>Attendance </a:t>
            </a:r>
          </a:p>
          <a:p>
            <a:pPr lvl="2"/>
            <a:r>
              <a:rPr lang="en-US" dirty="0" smtClean="0"/>
              <a:t>Grit (MERIT)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275" y="3670441"/>
            <a:ext cx="5638165" cy="2731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MERIT Store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Classes will run the MERIT store in house with leadership and or parent help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10641</TotalTime>
  <Words>207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Class Referrals 16/17 vs. 17/18</vt:lpstr>
      <vt:lpstr>Office Referrals 16/17 vs. 17/18</vt:lpstr>
      <vt:lpstr>In-School Suspension 16/17 vs. 17/18</vt:lpstr>
      <vt:lpstr>Out of School Suspension 16/17 vs. 17/18</vt:lpstr>
      <vt:lpstr>PowerPoint Presentation</vt:lpstr>
      <vt:lpstr>PBIS-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115</cp:revision>
  <cp:lastPrinted>2017-03-29T02:43:10Z</cp:lastPrinted>
  <dcterms:created xsi:type="dcterms:W3CDTF">2016-09-22T17:25:13Z</dcterms:created>
  <dcterms:modified xsi:type="dcterms:W3CDTF">2018-01-23T18:47:48Z</dcterms:modified>
</cp:coreProperties>
</file>