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</p:sldIdLst>
  <p:sldSz cx="13004800" cy="97536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534" autoAdjust="0"/>
  </p:normalViewPr>
  <p:slideViewPr>
    <p:cSldViewPr snapToGrid="0" snapToObjects="1">
      <p:cViewPr varScale="1">
        <p:scale>
          <a:sx n="39" d="100"/>
          <a:sy n="39" d="100"/>
        </p:scale>
        <p:origin x="942" y="6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2286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4572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6858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9144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11430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743200" marR="0" lvl="6" indent="13716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200400" marR="0" lvl="7" indent="16002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657600" marR="0" lvl="8" indent="18288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192565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buSzPct val="25000"/>
              <a:buNone/>
            </a:pPr>
            <a:r>
              <a:rPr lang="en-US" sz="1200"/>
              <a:t>T</a:t>
            </a:r>
            <a:r>
              <a:rPr lang="en-US"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his slide deck</a:t>
            </a:r>
            <a:r>
              <a:rPr lang="en-US" sz="1200"/>
              <a:t> </a:t>
            </a:r>
            <a:r>
              <a:rPr lang="en-US"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outlines Kickboard’s </a:t>
            </a:r>
            <a:r>
              <a:rPr lang="en-US" sz="1200"/>
              <a:t>overview for parents and families</a:t>
            </a: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Feel free to edit this PowerPoint for your school’s needs. </a:t>
            </a:r>
          </a:p>
        </p:txBody>
      </p:sp>
    </p:spTree>
    <p:extLst>
      <p:ext uri="{BB962C8B-B14F-4D97-AF65-F5344CB8AC3E}">
        <p14:creationId xmlns:p14="http://schemas.microsoft.com/office/powerpoint/2010/main" val="2007951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US" sz="1400">
                <a:latin typeface="Open Sans"/>
                <a:ea typeface="Open Sans"/>
                <a:cs typeface="Open Sans"/>
                <a:sym typeface="Open Sans"/>
              </a:rPr>
              <a:t>Review these instructions with parents. However, they are also written out on the access letters you will hand out to parents.</a:t>
            </a:r>
          </a:p>
        </p:txBody>
      </p:sp>
    </p:spTree>
    <p:extLst>
      <p:ext uri="{BB962C8B-B14F-4D97-AF65-F5344CB8AC3E}">
        <p14:creationId xmlns:p14="http://schemas.microsoft.com/office/powerpoint/2010/main" val="483495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US" sz="1400">
                <a:latin typeface="Open Sans"/>
                <a:ea typeface="Open Sans"/>
                <a:cs typeface="Open Sans"/>
                <a:sym typeface="Open Sans"/>
              </a:rPr>
              <a:t>Use this slide to review how parents can use Kickboard information at home to reinforce your goals and expectations. </a:t>
            </a:r>
          </a:p>
        </p:txBody>
      </p:sp>
    </p:spTree>
    <p:extLst>
      <p:ext uri="{BB962C8B-B14F-4D97-AF65-F5344CB8AC3E}">
        <p14:creationId xmlns:p14="http://schemas.microsoft.com/office/powerpoint/2010/main" val="1902898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buSzPct val="25000"/>
              <a:buNone/>
            </a:pPr>
            <a:endParaRPr sz="10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73886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endParaRPr sz="1400" b="0" i="0" u="none" strike="noStrike" cap="none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90365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US" sz="1400">
                <a:latin typeface="Open Sans"/>
                <a:ea typeface="Open Sans"/>
                <a:cs typeface="Open Sans"/>
                <a:sym typeface="Open Sans"/>
              </a:rPr>
              <a:t>Fill in this slide with your school goals. 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US" sz="1400">
                <a:latin typeface="Open Sans"/>
                <a:ea typeface="Open Sans"/>
                <a:cs typeface="Open Sans"/>
                <a:sym typeface="Open Sans"/>
              </a:rPr>
              <a:t>What goals is Kickboard supporting? 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US" sz="1400">
                <a:latin typeface="Open Sans"/>
                <a:ea typeface="Open Sans"/>
                <a:cs typeface="Open Sans"/>
                <a:sym typeface="Open Sans"/>
              </a:rPr>
              <a:t>What kind of culture are you trying to achieve at your school? </a:t>
            </a:r>
          </a:p>
        </p:txBody>
      </p:sp>
    </p:spTree>
    <p:extLst>
      <p:ext uri="{BB962C8B-B14F-4D97-AF65-F5344CB8AC3E}">
        <p14:creationId xmlns:p14="http://schemas.microsoft.com/office/powerpoint/2010/main" val="3032311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endParaRPr sz="1400" b="0" i="0" u="none" strike="noStrike" cap="none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26855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978455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US" sz="1400" dirty="0">
                <a:latin typeface="Open Sans"/>
                <a:ea typeface="Open Sans"/>
                <a:cs typeface="Open Sans"/>
                <a:sym typeface="Open Sans"/>
              </a:rPr>
              <a:t>Give parents a quick overview of how Kickboard will be used at your school. </a:t>
            </a:r>
          </a:p>
          <a:p>
            <a:pPr lvl="0" rtl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Maybe review what a “good” student report would include - i.e. 35 points per week or above is a good week - or describe how behaviors will be assigned in each classroom. 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US" sz="1400" dirty="0" smtClean="0">
                <a:latin typeface="Open Sans"/>
                <a:ea typeface="Open Sans"/>
                <a:cs typeface="Open Sans"/>
                <a:sym typeface="Open Sans"/>
              </a:rPr>
              <a:t>You may also want to review </a:t>
            </a:r>
            <a:r>
              <a:rPr lang="en-US" sz="1400" i="1" dirty="0" smtClean="0">
                <a:latin typeface="Open Sans"/>
                <a:ea typeface="Open Sans"/>
                <a:cs typeface="Open Sans"/>
                <a:sym typeface="Open Sans"/>
              </a:rPr>
              <a:t>why</a:t>
            </a:r>
            <a:r>
              <a:rPr lang="en-US" sz="1400" i="0" baseline="0" dirty="0" smtClean="0">
                <a:latin typeface="Open Sans"/>
                <a:ea typeface="Open Sans"/>
                <a:cs typeface="Open Sans"/>
                <a:sym typeface="Open Sans"/>
              </a:rPr>
              <a:t> you chose to use a point/dollar-based system for behavior </a:t>
            </a:r>
            <a:endParaRPr sz="1400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554756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US" sz="1400">
                <a:latin typeface="Open Sans"/>
                <a:ea typeface="Open Sans"/>
                <a:cs typeface="Open Sans"/>
                <a:sym typeface="Open Sans"/>
              </a:rPr>
              <a:t>Explain categories of behaviors, point values, and school-wide expectations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US" sz="1400">
                <a:latin typeface="Open Sans"/>
                <a:ea typeface="Open Sans"/>
                <a:cs typeface="Open Sans"/>
                <a:sym typeface="Open Sans"/>
              </a:rPr>
              <a:t>Pro tip: include a screenshot of your daily activity page</a:t>
            </a:r>
          </a:p>
        </p:txBody>
      </p:sp>
    </p:spTree>
    <p:extLst>
      <p:ext uri="{BB962C8B-B14F-4D97-AF65-F5344CB8AC3E}">
        <p14:creationId xmlns:p14="http://schemas.microsoft.com/office/powerpoint/2010/main" val="1662345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US" sz="1400" dirty="0">
                <a:latin typeface="Open Sans"/>
                <a:ea typeface="Open Sans"/>
                <a:cs typeface="Open Sans"/>
                <a:sym typeface="Open Sans"/>
              </a:rPr>
              <a:t>Fill in this slide with the ways your parents will receive Kickboard information. 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US" sz="1400" dirty="0">
                <a:latin typeface="Open Sans"/>
                <a:ea typeface="Open Sans"/>
                <a:cs typeface="Open Sans"/>
                <a:sym typeface="Open Sans"/>
              </a:rPr>
              <a:t>Will you be sending home weekly student behavior reports? 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US" sz="1400" dirty="0">
                <a:latin typeface="Open Sans"/>
                <a:ea typeface="Open Sans"/>
                <a:cs typeface="Open Sans"/>
                <a:sym typeface="Open Sans"/>
              </a:rPr>
              <a:t>Will you be using the Parent-Student Portal so that parents can see their child’s behavior in real time?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US" sz="1400" dirty="0">
                <a:latin typeface="Open Sans"/>
                <a:ea typeface="Open Sans"/>
                <a:cs typeface="Open Sans"/>
                <a:sym typeface="Open Sans"/>
              </a:rPr>
              <a:t>Pro tip: some schools use Kickboard to track parent involvement, rewarding students dollars/points for parent attendance at conferences, meetings, etc.</a:t>
            </a:r>
          </a:p>
        </p:txBody>
      </p:sp>
    </p:spTree>
    <p:extLst>
      <p:ext uri="{BB962C8B-B14F-4D97-AF65-F5344CB8AC3E}">
        <p14:creationId xmlns:p14="http://schemas.microsoft.com/office/powerpoint/2010/main" val="4022607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US" sz="1400">
                <a:latin typeface="Open Sans"/>
                <a:ea typeface="Open Sans"/>
                <a:cs typeface="Open Sans"/>
                <a:sym typeface="Open Sans"/>
              </a:rPr>
              <a:t>*Note: if you are not using Kickboard to track academics, those sections will still show on the parent portal with all fields blank.</a:t>
            </a:r>
          </a:p>
        </p:txBody>
      </p:sp>
    </p:spTree>
    <p:extLst>
      <p:ext uri="{BB962C8B-B14F-4D97-AF65-F5344CB8AC3E}">
        <p14:creationId xmlns:p14="http://schemas.microsoft.com/office/powerpoint/2010/main" val="2818685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esenta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13"/>
          <p:cNvPicPr preferRelativeResize="0"/>
          <p:nvPr/>
        </p:nvPicPr>
        <p:blipFill rotWithShape="1">
          <a:blip r:embed="rId2">
            <a:alphaModFix/>
          </a:blip>
          <a:srcRect l="12793" r="2539"/>
          <a:stretch/>
        </p:blipFill>
        <p:spPr>
          <a:xfrm>
            <a:off x="0" y="-7506"/>
            <a:ext cx="13004799" cy="81178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Shape 14"/>
          <p:cNvGrpSpPr/>
          <p:nvPr/>
        </p:nvGrpSpPr>
        <p:grpSpPr>
          <a:xfrm>
            <a:off x="1404787" y="2724698"/>
            <a:ext cx="3312870" cy="3313204"/>
            <a:chOff x="-43" y="-43"/>
            <a:chExt cx="3312868" cy="3313202"/>
          </a:xfrm>
        </p:grpSpPr>
        <p:sp>
          <p:nvSpPr>
            <p:cNvPr id="15" name="Shape 15"/>
            <p:cNvSpPr/>
            <p:nvPr/>
          </p:nvSpPr>
          <p:spPr>
            <a:xfrm>
              <a:off x="-43" y="-43"/>
              <a:ext cx="3312868" cy="331320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25" y="17574"/>
                  </a:moveTo>
                  <a:cubicBezTo>
                    <a:pt x="125860" y="41004"/>
                    <a:pt x="125860" y="78995"/>
                    <a:pt x="102425" y="102425"/>
                  </a:cubicBezTo>
                  <a:cubicBezTo>
                    <a:pt x="78995" y="125860"/>
                    <a:pt x="41004" y="125860"/>
                    <a:pt x="17574" y="102425"/>
                  </a:cubicBezTo>
                  <a:cubicBezTo>
                    <a:pt x="-5860" y="78995"/>
                    <a:pt x="-5860" y="41004"/>
                    <a:pt x="17574" y="17574"/>
                  </a:cubicBezTo>
                  <a:cubicBezTo>
                    <a:pt x="41004" y="-5860"/>
                    <a:pt x="78995" y="-5860"/>
                    <a:pt x="102425" y="175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6" name="Shape 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2766" y="1066670"/>
              <a:ext cx="1987588" cy="11799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5109223" y="2724698"/>
            <a:ext cx="7284293" cy="33132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None/>
              <a:defRPr sz="7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 rtl="0">
              <a:lnSpc>
                <a:spcPct val="80000"/>
              </a:lnSpc>
              <a:spcBef>
                <a:spcPts val="0"/>
              </a:spcBef>
              <a:buNone/>
              <a:defRPr sz="9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 rtl="0">
              <a:lnSpc>
                <a:spcPct val="80000"/>
              </a:lnSpc>
              <a:spcBef>
                <a:spcPts val="0"/>
              </a:spcBef>
              <a:buNone/>
              <a:defRPr sz="9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 rtl="0">
              <a:lnSpc>
                <a:spcPct val="80000"/>
              </a:lnSpc>
              <a:spcBef>
                <a:spcPts val="0"/>
              </a:spcBef>
              <a:buNone/>
              <a:defRPr sz="9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 rtl="0">
              <a:lnSpc>
                <a:spcPct val="80000"/>
              </a:lnSpc>
              <a:spcBef>
                <a:spcPts val="0"/>
              </a:spcBef>
              <a:buNone/>
              <a:defRPr sz="9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 rtl="0">
              <a:lnSpc>
                <a:spcPct val="80000"/>
              </a:lnSpc>
              <a:spcBef>
                <a:spcPts val="0"/>
              </a:spcBef>
              <a:buNone/>
              <a:defRPr sz="9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 rtl="0">
              <a:lnSpc>
                <a:spcPct val="80000"/>
              </a:lnSpc>
              <a:spcBef>
                <a:spcPts val="0"/>
              </a:spcBef>
              <a:buNone/>
              <a:defRPr sz="9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 rtl="0">
              <a:lnSpc>
                <a:spcPct val="80000"/>
              </a:lnSpc>
              <a:spcBef>
                <a:spcPts val="0"/>
              </a:spcBef>
              <a:buNone/>
              <a:defRPr sz="9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 rtl="0">
              <a:lnSpc>
                <a:spcPct val="80000"/>
              </a:lnSpc>
              <a:spcBef>
                <a:spcPts val="0"/>
              </a:spcBef>
              <a:buNone/>
              <a:defRPr sz="9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12414620" y="9146796"/>
            <a:ext cx="590179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12414620" y="9146796"/>
            <a:ext cx="590179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- Dark Blu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82250" y="8725317"/>
            <a:ext cx="2632368" cy="33070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/>
          <p:nvPr/>
        </p:nvSpPr>
        <p:spPr>
          <a:xfrm>
            <a:off x="-12700" y="-25402"/>
            <a:ext cx="13030200" cy="129287"/>
          </a:xfrm>
          <a:prstGeom prst="rect">
            <a:avLst/>
          </a:prstGeom>
          <a:solidFill>
            <a:srgbClr val="EC602E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9371777" y="8423314"/>
            <a:ext cx="3284500" cy="89050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Helvetica Neue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" name="Shape 25"/>
          <p:cNvPicPr preferRelativeResize="0"/>
          <p:nvPr/>
        </p:nvPicPr>
        <p:blipFill rotWithShape="1">
          <a:blip r:embed="rId3">
            <a:alphaModFix/>
          </a:blip>
          <a:srcRect l="9607" r="20758"/>
          <a:stretch/>
        </p:blipFill>
        <p:spPr>
          <a:xfrm>
            <a:off x="-12701" y="-58326"/>
            <a:ext cx="13046696" cy="987025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/>
          <p:nvPr/>
        </p:nvSpPr>
        <p:spPr>
          <a:xfrm>
            <a:off x="-12700" y="2184400"/>
            <a:ext cx="13046696" cy="5384799"/>
          </a:xfrm>
          <a:prstGeom prst="rect">
            <a:avLst/>
          </a:prstGeom>
          <a:solidFill>
            <a:srgbClr val="086687">
              <a:alpha val="79607"/>
            </a:srgbClr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buNone/>
            </a:pP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8728750" y="2939222"/>
            <a:ext cx="3357102" cy="334632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425" y="17574"/>
                </a:moveTo>
                <a:cubicBezTo>
                  <a:pt x="125860" y="41004"/>
                  <a:pt x="125860" y="78995"/>
                  <a:pt x="102425" y="102425"/>
                </a:cubicBezTo>
                <a:cubicBezTo>
                  <a:pt x="78995" y="125860"/>
                  <a:pt x="41004" y="125860"/>
                  <a:pt x="17574" y="102425"/>
                </a:cubicBezTo>
                <a:cubicBezTo>
                  <a:pt x="-5860" y="78995"/>
                  <a:pt x="-5860" y="41004"/>
                  <a:pt x="17574" y="17574"/>
                </a:cubicBezTo>
                <a:cubicBezTo>
                  <a:pt x="41004" y="-5860"/>
                  <a:pt x="78995" y="-5860"/>
                  <a:pt x="102425" y="175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56809" y="3801839"/>
            <a:ext cx="1706630" cy="162143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952500" y="2764328"/>
            <a:ext cx="7441225" cy="21516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None/>
              <a:defRPr sz="7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 rtl="0">
              <a:lnSpc>
                <a:spcPct val="80000"/>
              </a:lnSpc>
              <a:spcBef>
                <a:spcPts val="0"/>
              </a:spcBef>
              <a:buNone/>
              <a:defRPr sz="9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 rtl="0">
              <a:lnSpc>
                <a:spcPct val="80000"/>
              </a:lnSpc>
              <a:spcBef>
                <a:spcPts val="0"/>
              </a:spcBef>
              <a:buNone/>
              <a:defRPr sz="9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 rtl="0">
              <a:lnSpc>
                <a:spcPct val="80000"/>
              </a:lnSpc>
              <a:spcBef>
                <a:spcPts val="0"/>
              </a:spcBef>
              <a:buNone/>
              <a:defRPr sz="9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 rtl="0">
              <a:lnSpc>
                <a:spcPct val="80000"/>
              </a:lnSpc>
              <a:spcBef>
                <a:spcPts val="0"/>
              </a:spcBef>
              <a:buNone/>
              <a:defRPr sz="9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 rtl="0">
              <a:lnSpc>
                <a:spcPct val="80000"/>
              </a:lnSpc>
              <a:spcBef>
                <a:spcPts val="0"/>
              </a:spcBef>
              <a:buNone/>
              <a:defRPr sz="9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 rtl="0">
              <a:lnSpc>
                <a:spcPct val="80000"/>
              </a:lnSpc>
              <a:spcBef>
                <a:spcPts val="0"/>
              </a:spcBef>
              <a:buNone/>
              <a:defRPr sz="9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 rtl="0">
              <a:lnSpc>
                <a:spcPct val="80000"/>
              </a:lnSpc>
              <a:spcBef>
                <a:spcPts val="0"/>
              </a:spcBef>
              <a:buNone/>
              <a:defRPr sz="9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 rtl="0">
              <a:lnSpc>
                <a:spcPct val="80000"/>
              </a:lnSpc>
              <a:spcBef>
                <a:spcPts val="0"/>
              </a:spcBef>
              <a:buNone/>
              <a:defRPr sz="9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952500" y="5139160"/>
            <a:ext cx="7441226" cy="17122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0"/>
              </a:spcBef>
              <a:buClr>
                <a:schemeClr val="lt1"/>
              </a:buClr>
              <a:buFont typeface="Open Sans"/>
              <a:buNone/>
              <a:defRPr sz="3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889000" marR="0" lvl="1" indent="-311150" algn="l" rtl="0">
              <a:spcBef>
                <a:spcPts val="600"/>
              </a:spcBef>
              <a:buClr>
                <a:schemeClr val="lt2"/>
              </a:buClr>
              <a:buSzPct val="75000"/>
              <a:buFont typeface="Open Sans"/>
              <a:buChar char="•"/>
              <a:defRPr sz="2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33500" marR="0" lvl="2" indent="-311150" algn="l" rtl="0">
              <a:spcBef>
                <a:spcPts val="600"/>
              </a:spcBef>
              <a:buClr>
                <a:schemeClr val="lt2"/>
              </a:buClr>
              <a:buSzPct val="75000"/>
              <a:buFont typeface="Open Sans"/>
              <a:buChar char="•"/>
              <a:defRPr sz="2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778000" marR="0" lvl="3" indent="-311150" algn="l" rtl="0">
              <a:spcBef>
                <a:spcPts val="600"/>
              </a:spcBef>
              <a:buClr>
                <a:schemeClr val="lt2"/>
              </a:buClr>
              <a:buSzPct val="75000"/>
              <a:buFont typeface="Open Sans"/>
              <a:buChar char="•"/>
              <a:defRPr sz="2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22500" marR="0" lvl="4" indent="-311150" algn="l" rtl="0">
              <a:spcBef>
                <a:spcPts val="600"/>
              </a:spcBef>
              <a:buClr>
                <a:schemeClr val="lt2"/>
              </a:buClr>
              <a:buSzPct val="75000"/>
              <a:buFont typeface="Open Sans"/>
              <a:buChar char="•"/>
              <a:defRPr sz="2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spcBef>
                <a:spcPts val="4200"/>
              </a:spcBef>
              <a:buNone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743200" marR="0" lvl="6" indent="0" algn="l" rtl="0">
              <a:spcBef>
                <a:spcPts val="4200"/>
              </a:spcBef>
              <a:buNone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200400" marR="0" lvl="7" indent="0" algn="l" rtl="0">
              <a:spcBef>
                <a:spcPts val="4200"/>
              </a:spcBef>
              <a:buNone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657600" marR="0" lvl="8" indent="0" algn="l" rtl="0">
              <a:spcBef>
                <a:spcPts val="4200"/>
              </a:spcBef>
              <a:buNone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/>
          <p:nvPr/>
        </p:nvSpPr>
        <p:spPr>
          <a:xfrm>
            <a:off x="8903342" y="9275397"/>
            <a:ext cx="3511276" cy="271868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pen Sans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Copyright 2015 © Kickboard, Inc. All rights reserved.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12414620" y="9146796"/>
            <a:ext cx="590179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-US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Bullets (Light Blue)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-20663" y="-21194"/>
            <a:ext cx="13046127" cy="9795988"/>
          </a:xfrm>
          <a:prstGeom prst="rect">
            <a:avLst/>
          </a:prstGeom>
          <a:solidFill>
            <a:srgbClr val="68C8DC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5" name="Shape 35"/>
          <p:cNvPicPr preferRelativeResize="0"/>
          <p:nvPr/>
        </p:nvPicPr>
        <p:blipFill rotWithShape="1">
          <a:blip r:embed="rId2">
            <a:alphaModFix amt="77636"/>
          </a:blip>
          <a:srcRect l="4474" t="21652" r="31203"/>
          <a:stretch/>
        </p:blipFill>
        <p:spPr>
          <a:xfrm>
            <a:off x="0" y="-21194"/>
            <a:ext cx="13025466" cy="49248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" name="Shape 36"/>
          <p:cNvGrpSpPr/>
          <p:nvPr/>
        </p:nvGrpSpPr>
        <p:grpSpPr>
          <a:xfrm>
            <a:off x="9077912" y="1865580"/>
            <a:ext cx="2632375" cy="3824056"/>
            <a:chOff x="-1" y="-1"/>
            <a:chExt cx="2632374" cy="3824055"/>
          </a:xfrm>
        </p:grpSpPr>
        <p:pic>
          <p:nvPicPr>
            <p:cNvPr id="37" name="Shape 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891780"/>
              <a:ext cx="983973" cy="9839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Shape 3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22970" y="963899"/>
              <a:ext cx="983973" cy="9839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Shape 3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48400" y="1952939"/>
              <a:ext cx="983972" cy="9839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Shape 4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84216" y="1875750"/>
              <a:ext cx="983973" cy="9839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Shape 4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10904" y="2840080"/>
              <a:ext cx="983973" cy="9839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Shape 4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23768" y="-1"/>
              <a:ext cx="983357" cy="98335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952500" y="1769436"/>
            <a:ext cx="8010538" cy="27268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None/>
              <a:defRPr sz="6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 rtl="0">
              <a:lnSpc>
                <a:spcPct val="80000"/>
              </a:lnSpc>
              <a:spcBef>
                <a:spcPts val="0"/>
              </a:spcBef>
              <a:buNone/>
              <a:defRPr sz="9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 rtl="0">
              <a:lnSpc>
                <a:spcPct val="80000"/>
              </a:lnSpc>
              <a:spcBef>
                <a:spcPts val="0"/>
              </a:spcBef>
              <a:buNone/>
              <a:defRPr sz="9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 rtl="0">
              <a:lnSpc>
                <a:spcPct val="80000"/>
              </a:lnSpc>
              <a:spcBef>
                <a:spcPts val="0"/>
              </a:spcBef>
              <a:buNone/>
              <a:defRPr sz="9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 rtl="0">
              <a:lnSpc>
                <a:spcPct val="80000"/>
              </a:lnSpc>
              <a:spcBef>
                <a:spcPts val="0"/>
              </a:spcBef>
              <a:buNone/>
              <a:defRPr sz="9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 rtl="0">
              <a:lnSpc>
                <a:spcPct val="80000"/>
              </a:lnSpc>
              <a:spcBef>
                <a:spcPts val="0"/>
              </a:spcBef>
              <a:buNone/>
              <a:defRPr sz="9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 rtl="0">
              <a:lnSpc>
                <a:spcPct val="80000"/>
              </a:lnSpc>
              <a:spcBef>
                <a:spcPts val="0"/>
              </a:spcBef>
              <a:buNone/>
              <a:defRPr sz="9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 rtl="0">
              <a:lnSpc>
                <a:spcPct val="80000"/>
              </a:lnSpc>
              <a:spcBef>
                <a:spcPts val="0"/>
              </a:spcBef>
              <a:buNone/>
              <a:defRPr sz="9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 rtl="0">
              <a:lnSpc>
                <a:spcPct val="80000"/>
              </a:lnSpc>
              <a:spcBef>
                <a:spcPts val="0"/>
              </a:spcBef>
              <a:buNone/>
              <a:defRPr sz="9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952500" y="5124450"/>
            <a:ext cx="8010525" cy="4276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4500" marR="0" lvl="0" indent="-311150" algn="l" rtl="0">
              <a:spcBef>
                <a:spcPts val="600"/>
              </a:spcBef>
              <a:buClr>
                <a:srgbClr val="FC4E07"/>
              </a:buClr>
              <a:buSzPct val="75000"/>
              <a:buFont typeface="Open Sans"/>
              <a:buChar char="•"/>
              <a:defRPr sz="2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889000" marR="0" lvl="1" indent="-311150" algn="l" rtl="0">
              <a:spcBef>
                <a:spcPts val="600"/>
              </a:spcBef>
              <a:buClr>
                <a:srgbClr val="FC4E07"/>
              </a:buClr>
              <a:buSzPct val="75000"/>
              <a:buFont typeface="Open Sans"/>
              <a:buChar char="•"/>
              <a:defRPr sz="2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33500" marR="0" lvl="2" indent="-311150" algn="l" rtl="0">
              <a:spcBef>
                <a:spcPts val="600"/>
              </a:spcBef>
              <a:buClr>
                <a:srgbClr val="FC4E07"/>
              </a:buClr>
              <a:buSzPct val="75000"/>
              <a:buFont typeface="Open Sans"/>
              <a:buChar char="•"/>
              <a:defRPr sz="2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778000" marR="0" lvl="3" indent="-311150" algn="l" rtl="0">
              <a:spcBef>
                <a:spcPts val="600"/>
              </a:spcBef>
              <a:buClr>
                <a:srgbClr val="FC4E07"/>
              </a:buClr>
              <a:buSzPct val="75000"/>
              <a:buFont typeface="Open Sans"/>
              <a:buChar char="•"/>
              <a:defRPr sz="2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22500" marR="0" lvl="4" indent="-311150" algn="l" rtl="0">
              <a:spcBef>
                <a:spcPts val="600"/>
              </a:spcBef>
              <a:buClr>
                <a:srgbClr val="FC4E07"/>
              </a:buClr>
              <a:buSzPct val="75000"/>
              <a:buFont typeface="Open Sans"/>
              <a:buChar char="•"/>
              <a:defRPr sz="2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spcBef>
                <a:spcPts val="4200"/>
              </a:spcBef>
              <a:buNone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743200" marR="0" lvl="6" indent="0" algn="l" rtl="0">
              <a:spcBef>
                <a:spcPts val="4200"/>
              </a:spcBef>
              <a:buNone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200400" marR="0" lvl="7" indent="0" algn="l" rtl="0">
              <a:spcBef>
                <a:spcPts val="4200"/>
              </a:spcBef>
              <a:buNone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657600" marR="0" lvl="8" indent="0" algn="l" rtl="0">
              <a:spcBef>
                <a:spcPts val="4200"/>
              </a:spcBef>
              <a:buNone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/>
          <p:nvPr/>
        </p:nvSpPr>
        <p:spPr>
          <a:xfrm>
            <a:off x="8903342" y="9275397"/>
            <a:ext cx="3511276" cy="271868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pen Sans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Copyright 2015 © Kickboard, Inc. All rights reserved.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12414620" y="9146796"/>
            <a:ext cx="590179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-US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952500" y="3036480"/>
            <a:ext cx="11099799" cy="5853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0"/>
              </a:spcBef>
              <a:buClr>
                <a:schemeClr val="lt2"/>
              </a:buClr>
              <a:buFont typeface="Open Sans"/>
              <a:buNone/>
              <a:defRPr sz="2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889000" marR="0" lvl="1" indent="-292100" algn="l" rtl="0">
              <a:spcBef>
                <a:spcPts val="600"/>
              </a:spcBef>
              <a:buClr>
                <a:schemeClr val="lt2"/>
              </a:buClr>
              <a:buSzPct val="75000"/>
              <a:buFont typeface="Open Sans"/>
              <a:buChar char="•"/>
              <a:defRPr sz="32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33500" marR="0" lvl="2" indent="-311150" algn="l" rtl="0">
              <a:spcBef>
                <a:spcPts val="600"/>
              </a:spcBef>
              <a:buClr>
                <a:schemeClr val="lt2"/>
              </a:buClr>
              <a:buSzPct val="75000"/>
              <a:buFont typeface="Open Sans"/>
              <a:buChar char="•"/>
              <a:defRPr sz="2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778000" marR="0" lvl="3" indent="-311150" algn="l" rtl="0">
              <a:spcBef>
                <a:spcPts val="600"/>
              </a:spcBef>
              <a:buClr>
                <a:schemeClr val="lt2"/>
              </a:buClr>
              <a:buSzPct val="75000"/>
              <a:buFont typeface="Open Sans"/>
              <a:buChar char="•"/>
              <a:defRPr sz="2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22500" marR="0" lvl="4" indent="-311150" algn="l" rtl="0">
              <a:spcBef>
                <a:spcPts val="600"/>
              </a:spcBef>
              <a:buClr>
                <a:schemeClr val="lt2"/>
              </a:buClr>
              <a:buSzPct val="75000"/>
              <a:buFont typeface="Open Sans"/>
              <a:buChar char="•"/>
              <a:defRPr sz="2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spcBef>
                <a:spcPts val="4200"/>
              </a:spcBef>
              <a:buNone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743200" marR="0" lvl="6" indent="0" algn="l" rtl="0">
              <a:spcBef>
                <a:spcPts val="4200"/>
              </a:spcBef>
              <a:buNone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200400" marR="0" lvl="7" indent="0" algn="l" rtl="0">
              <a:spcBef>
                <a:spcPts val="4200"/>
              </a:spcBef>
              <a:buNone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657600" marR="0" lvl="8" indent="0" algn="l" rtl="0">
              <a:spcBef>
                <a:spcPts val="4200"/>
              </a:spcBef>
              <a:buNone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952500" y="1197074"/>
            <a:ext cx="8506863" cy="17080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None/>
              <a:defRPr sz="6600" b="0" i="0" u="none" strike="noStrike" cap="none">
                <a:solidFill>
                  <a:srgbClr val="FC4E1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 rtl="0">
              <a:lnSpc>
                <a:spcPct val="80000"/>
              </a:lnSpc>
              <a:spcBef>
                <a:spcPts val="0"/>
              </a:spcBef>
              <a:buNone/>
              <a:defRPr sz="9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 rtl="0">
              <a:lnSpc>
                <a:spcPct val="80000"/>
              </a:lnSpc>
              <a:spcBef>
                <a:spcPts val="0"/>
              </a:spcBef>
              <a:buNone/>
              <a:defRPr sz="9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 rtl="0">
              <a:lnSpc>
                <a:spcPct val="80000"/>
              </a:lnSpc>
              <a:spcBef>
                <a:spcPts val="0"/>
              </a:spcBef>
              <a:buNone/>
              <a:defRPr sz="9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 rtl="0">
              <a:lnSpc>
                <a:spcPct val="80000"/>
              </a:lnSpc>
              <a:spcBef>
                <a:spcPts val="0"/>
              </a:spcBef>
              <a:buNone/>
              <a:defRPr sz="9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 rtl="0">
              <a:lnSpc>
                <a:spcPct val="80000"/>
              </a:lnSpc>
              <a:spcBef>
                <a:spcPts val="0"/>
              </a:spcBef>
              <a:buNone/>
              <a:defRPr sz="9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 rtl="0">
              <a:lnSpc>
                <a:spcPct val="80000"/>
              </a:lnSpc>
              <a:spcBef>
                <a:spcPts val="0"/>
              </a:spcBef>
              <a:buNone/>
              <a:defRPr sz="9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 rtl="0">
              <a:lnSpc>
                <a:spcPct val="80000"/>
              </a:lnSpc>
              <a:spcBef>
                <a:spcPts val="0"/>
              </a:spcBef>
              <a:buNone/>
              <a:defRPr sz="9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 rtl="0">
              <a:lnSpc>
                <a:spcPct val="80000"/>
              </a:lnSpc>
              <a:spcBef>
                <a:spcPts val="0"/>
              </a:spcBef>
              <a:buNone/>
              <a:defRPr sz="9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20690" y="1521354"/>
            <a:ext cx="2151893" cy="144079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12414620" y="9146796"/>
            <a:ext cx="590179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-US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8509" y="-2007159"/>
            <a:ext cx="13021818" cy="665592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/>
          <p:nvPr/>
        </p:nvSpPr>
        <p:spPr>
          <a:xfrm>
            <a:off x="0" y="3405832"/>
            <a:ext cx="13004801" cy="47445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buNone/>
            </a:pP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7024906" y="3405832"/>
            <a:ext cx="6005740" cy="1812512"/>
          </a:xfrm>
          <a:prstGeom prst="rect">
            <a:avLst/>
          </a:prstGeom>
          <a:solidFill>
            <a:srgbClr val="EC612D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buNone/>
            </a:pP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0" y="3405832"/>
            <a:ext cx="7026324" cy="6392457"/>
          </a:xfrm>
          <a:prstGeom prst="rect">
            <a:avLst/>
          </a:prstGeom>
          <a:solidFill>
            <a:srgbClr val="36A9C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buNone/>
            </a:pP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5216" y="4117489"/>
            <a:ext cx="720532" cy="67316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None/>
              <a:defRPr sz="51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 rtl="0">
              <a:lnSpc>
                <a:spcPct val="80000"/>
              </a:lnSpc>
              <a:spcBef>
                <a:spcPts val="0"/>
              </a:spcBef>
              <a:buNone/>
              <a:defRPr sz="9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 rtl="0">
              <a:lnSpc>
                <a:spcPct val="80000"/>
              </a:lnSpc>
              <a:spcBef>
                <a:spcPts val="0"/>
              </a:spcBef>
              <a:buNone/>
              <a:defRPr sz="9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 rtl="0">
              <a:lnSpc>
                <a:spcPct val="80000"/>
              </a:lnSpc>
              <a:spcBef>
                <a:spcPts val="0"/>
              </a:spcBef>
              <a:buNone/>
              <a:defRPr sz="9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 rtl="0">
              <a:lnSpc>
                <a:spcPct val="80000"/>
              </a:lnSpc>
              <a:spcBef>
                <a:spcPts val="0"/>
              </a:spcBef>
              <a:buNone/>
              <a:defRPr sz="9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 rtl="0">
              <a:lnSpc>
                <a:spcPct val="80000"/>
              </a:lnSpc>
              <a:spcBef>
                <a:spcPts val="0"/>
              </a:spcBef>
              <a:buNone/>
              <a:defRPr sz="9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 rtl="0">
              <a:lnSpc>
                <a:spcPct val="80000"/>
              </a:lnSpc>
              <a:spcBef>
                <a:spcPts val="0"/>
              </a:spcBef>
              <a:buNone/>
              <a:defRPr sz="9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 rtl="0">
              <a:lnSpc>
                <a:spcPct val="80000"/>
              </a:lnSpc>
              <a:spcBef>
                <a:spcPts val="0"/>
              </a:spcBef>
              <a:buNone/>
              <a:defRPr sz="9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 rtl="0">
              <a:lnSpc>
                <a:spcPct val="80000"/>
              </a:lnSpc>
              <a:spcBef>
                <a:spcPts val="0"/>
              </a:spcBef>
              <a:buNone/>
              <a:defRPr sz="9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1185862" y="5218344"/>
            <a:ext cx="4945062" cy="45352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4500" marR="0" lvl="0" indent="-261620" algn="l" rtl="0">
              <a:spcBef>
                <a:spcPts val="600"/>
              </a:spcBef>
              <a:buClr>
                <a:schemeClr val="lt1"/>
              </a:buClr>
              <a:buSzPct val="119999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889000" marR="0" lvl="1" indent="-261619" algn="l" rtl="0">
              <a:spcBef>
                <a:spcPts val="600"/>
              </a:spcBef>
              <a:buClr>
                <a:schemeClr val="lt1"/>
              </a:buClr>
              <a:buSzPct val="119999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33500" marR="0" lvl="2" indent="-261619" algn="l" rtl="0">
              <a:spcBef>
                <a:spcPts val="600"/>
              </a:spcBef>
              <a:buClr>
                <a:schemeClr val="lt1"/>
              </a:buClr>
              <a:buSzPct val="119999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778000" marR="0" lvl="3" indent="-261619" algn="l" rtl="0">
              <a:spcBef>
                <a:spcPts val="600"/>
              </a:spcBef>
              <a:buClr>
                <a:schemeClr val="lt1"/>
              </a:buClr>
              <a:buSzPct val="119999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22500" marR="0" lvl="4" indent="-261620" algn="l" rtl="0">
              <a:spcBef>
                <a:spcPts val="600"/>
              </a:spcBef>
              <a:buClr>
                <a:schemeClr val="lt1"/>
              </a:buClr>
              <a:buSzPct val="119999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spcBef>
                <a:spcPts val="4200"/>
              </a:spcBef>
              <a:buNone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743200" marR="0" lvl="6" indent="0" algn="l" rtl="0">
              <a:spcBef>
                <a:spcPts val="4200"/>
              </a:spcBef>
              <a:buNone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200400" marR="0" lvl="7" indent="0" algn="l" rtl="0">
              <a:spcBef>
                <a:spcPts val="4200"/>
              </a:spcBef>
              <a:buNone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657600" marR="0" lvl="8" indent="0" algn="l" rtl="0">
              <a:spcBef>
                <a:spcPts val="4200"/>
              </a:spcBef>
              <a:buNone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12414620" y="9146796"/>
            <a:ext cx="590179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-US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2061407" y="4274153"/>
            <a:ext cx="4069517" cy="4869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0"/>
              </a:spcBef>
              <a:buClr>
                <a:srgbClr val="FFFFFF"/>
              </a:buClr>
              <a:buFont typeface="Open Sans"/>
              <a:buNone/>
              <a:defRPr sz="2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889000" marR="0" lvl="1" indent="-311150" algn="l" rtl="0">
              <a:spcBef>
                <a:spcPts val="600"/>
              </a:spcBef>
              <a:buClr>
                <a:schemeClr val="lt2"/>
              </a:buClr>
              <a:buSzPct val="75000"/>
              <a:buFont typeface="Open Sans"/>
              <a:buChar char="•"/>
              <a:defRPr sz="2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33500" marR="0" lvl="2" indent="-311150" algn="l" rtl="0">
              <a:spcBef>
                <a:spcPts val="600"/>
              </a:spcBef>
              <a:buClr>
                <a:schemeClr val="lt2"/>
              </a:buClr>
              <a:buSzPct val="75000"/>
              <a:buFont typeface="Open Sans"/>
              <a:buChar char="•"/>
              <a:defRPr sz="2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778000" marR="0" lvl="3" indent="-311150" algn="l" rtl="0">
              <a:spcBef>
                <a:spcPts val="600"/>
              </a:spcBef>
              <a:buClr>
                <a:schemeClr val="lt2"/>
              </a:buClr>
              <a:buSzPct val="75000"/>
              <a:buFont typeface="Open Sans"/>
              <a:buChar char="•"/>
              <a:defRPr sz="2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22500" marR="0" lvl="4" indent="-311150" algn="l" rtl="0">
              <a:spcBef>
                <a:spcPts val="600"/>
              </a:spcBef>
              <a:buClr>
                <a:schemeClr val="lt2"/>
              </a:buClr>
              <a:buSzPct val="75000"/>
              <a:buFont typeface="Open Sans"/>
              <a:buChar char="•"/>
              <a:defRPr sz="2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spcBef>
                <a:spcPts val="4200"/>
              </a:spcBef>
              <a:buNone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743200" marR="0" lvl="6" indent="0" algn="l" rtl="0">
              <a:spcBef>
                <a:spcPts val="4200"/>
              </a:spcBef>
              <a:buNone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200400" marR="0" lvl="7" indent="0" algn="l" rtl="0">
              <a:spcBef>
                <a:spcPts val="4200"/>
              </a:spcBef>
              <a:buNone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657600" marR="0" lvl="8" indent="0" algn="l" rtl="0">
              <a:spcBef>
                <a:spcPts val="4200"/>
              </a:spcBef>
              <a:buNone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3"/>
          </p:nvPr>
        </p:nvSpPr>
        <p:spPr>
          <a:xfrm>
            <a:off x="7620232" y="3874019"/>
            <a:ext cx="4794387" cy="4001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0"/>
              </a:spcBef>
              <a:buClr>
                <a:srgbClr val="FFFFFF"/>
              </a:buClr>
              <a:buFont typeface="Open Sans"/>
              <a:buNone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889000" marR="0" lvl="1" indent="-311150" algn="l" rtl="0">
              <a:spcBef>
                <a:spcPts val="600"/>
              </a:spcBef>
              <a:buClr>
                <a:schemeClr val="lt2"/>
              </a:buClr>
              <a:buSzPct val="75000"/>
              <a:buFont typeface="Open Sans"/>
              <a:buChar char="•"/>
              <a:defRPr sz="2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33500" marR="0" lvl="2" indent="-311150" algn="l" rtl="0">
              <a:spcBef>
                <a:spcPts val="600"/>
              </a:spcBef>
              <a:buClr>
                <a:schemeClr val="lt2"/>
              </a:buClr>
              <a:buSzPct val="75000"/>
              <a:buFont typeface="Open Sans"/>
              <a:buChar char="•"/>
              <a:defRPr sz="2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778000" marR="0" lvl="3" indent="-311150" algn="l" rtl="0">
              <a:spcBef>
                <a:spcPts val="600"/>
              </a:spcBef>
              <a:buClr>
                <a:schemeClr val="lt2"/>
              </a:buClr>
              <a:buSzPct val="75000"/>
              <a:buFont typeface="Open Sans"/>
              <a:buChar char="•"/>
              <a:defRPr sz="2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22500" marR="0" lvl="4" indent="-311150" algn="l" rtl="0">
              <a:spcBef>
                <a:spcPts val="600"/>
              </a:spcBef>
              <a:buClr>
                <a:schemeClr val="lt2"/>
              </a:buClr>
              <a:buSzPct val="75000"/>
              <a:buFont typeface="Open Sans"/>
              <a:buChar char="•"/>
              <a:defRPr sz="2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spcBef>
                <a:spcPts val="4200"/>
              </a:spcBef>
              <a:buNone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743200" marR="0" lvl="6" indent="0" algn="l" rtl="0">
              <a:spcBef>
                <a:spcPts val="4200"/>
              </a:spcBef>
              <a:buNone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200400" marR="0" lvl="7" indent="0" algn="l" rtl="0">
              <a:spcBef>
                <a:spcPts val="4200"/>
              </a:spcBef>
              <a:buNone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657600" marR="0" lvl="8" indent="0" algn="l" rtl="0">
              <a:spcBef>
                <a:spcPts val="4200"/>
              </a:spcBef>
              <a:buNone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4"/>
          </p:nvPr>
        </p:nvSpPr>
        <p:spPr>
          <a:xfrm>
            <a:off x="7620232" y="4296032"/>
            <a:ext cx="4794387" cy="4001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0"/>
              </a:spcBef>
              <a:buClr>
                <a:srgbClr val="FFFFFF"/>
              </a:buClr>
              <a:buFont typeface="Open Sans"/>
              <a:buNone/>
              <a:defRPr sz="1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889000" marR="0" lvl="1" indent="-311150" algn="l" rtl="0">
              <a:spcBef>
                <a:spcPts val="600"/>
              </a:spcBef>
              <a:buClr>
                <a:schemeClr val="lt2"/>
              </a:buClr>
              <a:buSzPct val="75000"/>
              <a:buFont typeface="Open Sans"/>
              <a:buChar char="•"/>
              <a:defRPr sz="2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33500" marR="0" lvl="2" indent="-311150" algn="l" rtl="0">
              <a:spcBef>
                <a:spcPts val="600"/>
              </a:spcBef>
              <a:buClr>
                <a:schemeClr val="lt2"/>
              </a:buClr>
              <a:buSzPct val="75000"/>
              <a:buFont typeface="Open Sans"/>
              <a:buChar char="•"/>
              <a:defRPr sz="2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778000" marR="0" lvl="3" indent="-311150" algn="l" rtl="0">
              <a:spcBef>
                <a:spcPts val="600"/>
              </a:spcBef>
              <a:buClr>
                <a:schemeClr val="lt2"/>
              </a:buClr>
              <a:buSzPct val="75000"/>
              <a:buFont typeface="Open Sans"/>
              <a:buChar char="•"/>
              <a:defRPr sz="2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22500" marR="0" lvl="4" indent="-311150" algn="l" rtl="0">
              <a:spcBef>
                <a:spcPts val="600"/>
              </a:spcBef>
              <a:buClr>
                <a:schemeClr val="lt2"/>
              </a:buClr>
              <a:buSzPct val="75000"/>
              <a:buFont typeface="Open Sans"/>
              <a:buChar char="•"/>
              <a:defRPr sz="2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spcBef>
                <a:spcPts val="4200"/>
              </a:spcBef>
              <a:buNone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743200" marR="0" lvl="6" indent="0" algn="l" rtl="0">
              <a:spcBef>
                <a:spcPts val="4200"/>
              </a:spcBef>
              <a:buNone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200400" marR="0" lvl="7" indent="0" algn="l" rtl="0">
              <a:spcBef>
                <a:spcPts val="4200"/>
              </a:spcBef>
              <a:buNone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657600" marR="0" lvl="8" indent="0" algn="l" rtl="0">
              <a:spcBef>
                <a:spcPts val="4200"/>
              </a:spcBef>
              <a:buNone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5"/>
          </p:nvPr>
        </p:nvSpPr>
        <p:spPr>
          <a:xfrm>
            <a:off x="7620232" y="5870937"/>
            <a:ext cx="4794387" cy="4001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0"/>
              </a:spcBef>
              <a:buClr>
                <a:srgbClr val="58BDD4"/>
              </a:buClr>
              <a:buFont typeface="Open Sans"/>
              <a:buNone/>
              <a:defRPr sz="1800" b="1" i="0" u="none" strike="noStrike" cap="none">
                <a:solidFill>
                  <a:srgbClr val="58BDD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889000" marR="0" lvl="1" indent="-311150" algn="l" rtl="0">
              <a:spcBef>
                <a:spcPts val="600"/>
              </a:spcBef>
              <a:buClr>
                <a:schemeClr val="lt2"/>
              </a:buClr>
              <a:buSzPct val="75000"/>
              <a:buFont typeface="Open Sans"/>
              <a:buChar char="•"/>
              <a:defRPr sz="2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33500" marR="0" lvl="2" indent="-311150" algn="l" rtl="0">
              <a:spcBef>
                <a:spcPts val="600"/>
              </a:spcBef>
              <a:buClr>
                <a:schemeClr val="lt2"/>
              </a:buClr>
              <a:buSzPct val="75000"/>
              <a:buFont typeface="Open Sans"/>
              <a:buChar char="•"/>
              <a:defRPr sz="2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778000" marR="0" lvl="3" indent="-311150" algn="l" rtl="0">
              <a:spcBef>
                <a:spcPts val="600"/>
              </a:spcBef>
              <a:buClr>
                <a:schemeClr val="lt2"/>
              </a:buClr>
              <a:buSzPct val="75000"/>
              <a:buFont typeface="Open Sans"/>
              <a:buChar char="•"/>
              <a:defRPr sz="2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22500" marR="0" lvl="4" indent="-311150" algn="l" rtl="0">
              <a:spcBef>
                <a:spcPts val="600"/>
              </a:spcBef>
              <a:buClr>
                <a:schemeClr val="lt2"/>
              </a:buClr>
              <a:buSzPct val="75000"/>
              <a:buFont typeface="Open Sans"/>
              <a:buChar char="•"/>
              <a:defRPr sz="2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spcBef>
                <a:spcPts val="4200"/>
              </a:spcBef>
              <a:buNone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743200" marR="0" lvl="6" indent="0" algn="l" rtl="0">
              <a:spcBef>
                <a:spcPts val="4200"/>
              </a:spcBef>
              <a:buNone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200400" marR="0" lvl="7" indent="0" algn="l" rtl="0">
              <a:spcBef>
                <a:spcPts val="4200"/>
              </a:spcBef>
              <a:buNone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657600" marR="0" lvl="8" indent="0" algn="l" rtl="0">
              <a:spcBef>
                <a:spcPts val="4200"/>
              </a:spcBef>
              <a:buNone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6"/>
          </p:nvPr>
        </p:nvSpPr>
        <p:spPr>
          <a:xfrm>
            <a:off x="7620232" y="6292948"/>
            <a:ext cx="4794387" cy="4001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0"/>
              </a:spcBef>
              <a:buClr>
                <a:schemeClr val="dk1"/>
              </a:buClr>
              <a:buFont typeface="Open San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889000" marR="0" lvl="1" indent="-311150" algn="l" rtl="0">
              <a:spcBef>
                <a:spcPts val="600"/>
              </a:spcBef>
              <a:buClr>
                <a:schemeClr val="lt2"/>
              </a:buClr>
              <a:buSzPct val="75000"/>
              <a:buFont typeface="Open Sans"/>
              <a:buChar char="•"/>
              <a:defRPr sz="2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33500" marR="0" lvl="2" indent="-311150" algn="l" rtl="0">
              <a:spcBef>
                <a:spcPts val="600"/>
              </a:spcBef>
              <a:buClr>
                <a:schemeClr val="lt2"/>
              </a:buClr>
              <a:buSzPct val="75000"/>
              <a:buFont typeface="Open Sans"/>
              <a:buChar char="•"/>
              <a:defRPr sz="2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778000" marR="0" lvl="3" indent="-311150" algn="l" rtl="0">
              <a:spcBef>
                <a:spcPts val="600"/>
              </a:spcBef>
              <a:buClr>
                <a:schemeClr val="lt2"/>
              </a:buClr>
              <a:buSzPct val="75000"/>
              <a:buFont typeface="Open Sans"/>
              <a:buChar char="•"/>
              <a:defRPr sz="2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22500" marR="0" lvl="4" indent="-311150" algn="l" rtl="0">
              <a:spcBef>
                <a:spcPts val="600"/>
              </a:spcBef>
              <a:buClr>
                <a:schemeClr val="lt2"/>
              </a:buClr>
              <a:buSzPct val="75000"/>
              <a:buFont typeface="Open Sans"/>
              <a:buChar char="•"/>
              <a:defRPr sz="2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spcBef>
                <a:spcPts val="4200"/>
              </a:spcBef>
              <a:buNone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743200" marR="0" lvl="6" indent="0" algn="l" rtl="0">
              <a:spcBef>
                <a:spcPts val="4200"/>
              </a:spcBef>
              <a:buNone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200400" marR="0" lvl="7" indent="0" algn="l" rtl="0">
              <a:spcBef>
                <a:spcPts val="4200"/>
              </a:spcBef>
              <a:buNone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657600" marR="0" lvl="8" indent="0" algn="l" rtl="0">
              <a:spcBef>
                <a:spcPts val="4200"/>
              </a:spcBef>
              <a:buNone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80000"/>
              </a:lnSpc>
              <a:spcBef>
                <a:spcPts val="0"/>
              </a:spcBef>
              <a:buNone/>
              <a:defRPr sz="9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 rtl="0">
              <a:lnSpc>
                <a:spcPct val="80000"/>
              </a:lnSpc>
              <a:spcBef>
                <a:spcPts val="0"/>
              </a:spcBef>
              <a:buNone/>
              <a:defRPr sz="9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 rtl="0">
              <a:lnSpc>
                <a:spcPct val="80000"/>
              </a:lnSpc>
              <a:spcBef>
                <a:spcPts val="0"/>
              </a:spcBef>
              <a:buNone/>
              <a:defRPr sz="9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 rtl="0">
              <a:lnSpc>
                <a:spcPct val="80000"/>
              </a:lnSpc>
              <a:spcBef>
                <a:spcPts val="0"/>
              </a:spcBef>
              <a:buNone/>
              <a:defRPr sz="9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 rtl="0">
              <a:lnSpc>
                <a:spcPct val="80000"/>
              </a:lnSpc>
              <a:spcBef>
                <a:spcPts val="0"/>
              </a:spcBef>
              <a:buNone/>
              <a:defRPr sz="9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 rtl="0">
              <a:lnSpc>
                <a:spcPct val="80000"/>
              </a:lnSpc>
              <a:spcBef>
                <a:spcPts val="0"/>
              </a:spcBef>
              <a:buNone/>
              <a:defRPr sz="9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 rtl="0">
              <a:lnSpc>
                <a:spcPct val="80000"/>
              </a:lnSpc>
              <a:spcBef>
                <a:spcPts val="0"/>
              </a:spcBef>
              <a:buNone/>
              <a:defRPr sz="9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 rtl="0">
              <a:lnSpc>
                <a:spcPct val="80000"/>
              </a:lnSpc>
              <a:spcBef>
                <a:spcPts val="0"/>
              </a:spcBef>
              <a:buNone/>
              <a:defRPr sz="9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 rtl="0">
              <a:lnSpc>
                <a:spcPct val="80000"/>
              </a:lnSpc>
              <a:spcBef>
                <a:spcPts val="0"/>
              </a:spcBef>
              <a:buNone/>
              <a:defRPr sz="9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799" cy="628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4500" marR="0" lvl="0" indent="-311150" algn="l" rtl="0">
              <a:spcBef>
                <a:spcPts val="600"/>
              </a:spcBef>
              <a:buClr>
                <a:schemeClr val="lt2"/>
              </a:buClr>
              <a:buSzPct val="75000"/>
              <a:buFont typeface="Open Sans"/>
              <a:buChar char="•"/>
              <a:defRPr sz="2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889000" marR="0" lvl="1" indent="-311150" algn="l" rtl="0">
              <a:spcBef>
                <a:spcPts val="600"/>
              </a:spcBef>
              <a:buClr>
                <a:schemeClr val="lt2"/>
              </a:buClr>
              <a:buSzPct val="75000"/>
              <a:buFont typeface="Open Sans"/>
              <a:buChar char="•"/>
              <a:defRPr sz="2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33500" marR="0" lvl="2" indent="-311150" algn="l" rtl="0">
              <a:spcBef>
                <a:spcPts val="600"/>
              </a:spcBef>
              <a:buClr>
                <a:schemeClr val="lt2"/>
              </a:buClr>
              <a:buSzPct val="75000"/>
              <a:buFont typeface="Open Sans"/>
              <a:buChar char="•"/>
              <a:defRPr sz="2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778000" marR="0" lvl="3" indent="-311150" algn="l" rtl="0">
              <a:spcBef>
                <a:spcPts val="600"/>
              </a:spcBef>
              <a:buClr>
                <a:schemeClr val="lt2"/>
              </a:buClr>
              <a:buSzPct val="75000"/>
              <a:buFont typeface="Open Sans"/>
              <a:buChar char="•"/>
              <a:defRPr sz="2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22500" marR="0" lvl="4" indent="-311150" algn="l" rtl="0">
              <a:spcBef>
                <a:spcPts val="600"/>
              </a:spcBef>
              <a:buClr>
                <a:schemeClr val="lt2"/>
              </a:buClr>
              <a:buSzPct val="75000"/>
              <a:buFont typeface="Open Sans"/>
              <a:buChar char="•"/>
              <a:defRPr sz="2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spcBef>
                <a:spcPts val="4200"/>
              </a:spcBef>
              <a:buNone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743200" marR="0" lvl="6" indent="0" algn="l" rtl="0">
              <a:spcBef>
                <a:spcPts val="4200"/>
              </a:spcBef>
              <a:buNone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200400" marR="0" lvl="7" indent="0" algn="l" rtl="0">
              <a:spcBef>
                <a:spcPts val="4200"/>
              </a:spcBef>
              <a:buNone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657600" marR="0" lvl="8" indent="0" algn="l" rtl="0">
              <a:spcBef>
                <a:spcPts val="4200"/>
              </a:spcBef>
              <a:buNone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8" name="Shape 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82250" y="8725317"/>
            <a:ext cx="2632368" cy="3307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9"/>
          <p:cNvSpPr/>
          <p:nvPr/>
        </p:nvSpPr>
        <p:spPr>
          <a:xfrm>
            <a:off x="-12700" y="-25402"/>
            <a:ext cx="13030200" cy="129287"/>
          </a:xfrm>
          <a:prstGeom prst="rect">
            <a:avLst/>
          </a:prstGeom>
          <a:solidFill>
            <a:srgbClr val="EC602E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Shape 10"/>
          <p:cNvSpPr txBox="1"/>
          <p:nvPr/>
        </p:nvSpPr>
        <p:spPr>
          <a:xfrm>
            <a:off x="8903342" y="9275397"/>
            <a:ext cx="3511276" cy="271868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pen Sans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Copyright 2015 © Kickboard, Inc. All rights reserved.</a:t>
            </a:r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12414620" y="9146796"/>
            <a:ext cx="590179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5109223" y="2724698"/>
            <a:ext cx="7284293" cy="331320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7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Kickboard</a:t>
            </a:r>
            <a:br>
              <a:rPr lang="en-US" sz="7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/>
              <a:t>For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/>
              <a:t>Parents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12414620" y="9146796"/>
            <a:ext cx="590179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6401" y="2514600"/>
            <a:ext cx="2997115" cy="31469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-12700" y="7679356"/>
            <a:ext cx="13030200" cy="2082900"/>
          </a:xfrm>
          <a:prstGeom prst="rect">
            <a:avLst/>
          </a:prstGeom>
          <a:solidFill>
            <a:srgbClr val="F8F7F9"/>
          </a:solidFill>
          <a:ln w="9525" cap="flat" cmpd="sng">
            <a:solidFill>
              <a:srgbClr val="FC4E0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-12700" y="116471"/>
            <a:ext cx="13030200" cy="1741200"/>
          </a:xfrm>
          <a:prstGeom prst="rect">
            <a:avLst/>
          </a:prstGeom>
          <a:solidFill>
            <a:srgbClr val="F8F7F9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254" y="279650"/>
            <a:ext cx="1534800" cy="153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x="2180249" y="673650"/>
            <a:ext cx="10256700" cy="7797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25000"/>
              <a:buFont typeface="Open Sans"/>
              <a:buNone/>
            </a:pPr>
            <a:r>
              <a:rPr lang="en-US" sz="4400" b="1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Parent Portal Login Instructions</a:t>
            </a:r>
          </a:p>
        </p:txBody>
      </p:sp>
      <p:pic>
        <p:nvPicPr>
          <p:cNvPr id="174" name="Shape 1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525" y="2436875"/>
            <a:ext cx="12568575" cy="4725787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/>
          <p:nvPr/>
        </p:nvSpPr>
        <p:spPr>
          <a:xfrm>
            <a:off x="8453125" y="4262675"/>
            <a:ext cx="1710000" cy="779700"/>
          </a:xfrm>
          <a:prstGeom prst="ellipse">
            <a:avLst/>
          </a:prstGeom>
          <a:noFill/>
          <a:ln w="76200" cap="flat" cmpd="sng">
            <a:solidFill>
              <a:srgbClr val="EC612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54" y="6875272"/>
            <a:ext cx="2717544" cy="23593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-12700" y="7679356"/>
            <a:ext cx="13030200" cy="2082900"/>
          </a:xfrm>
          <a:prstGeom prst="rect">
            <a:avLst/>
          </a:prstGeom>
          <a:solidFill>
            <a:srgbClr val="F8F7F9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-12700" y="116471"/>
            <a:ext cx="13030200" cy="1741200"/>
          </a:xfrm>
          <a:prstGeom prst="rect">
            <a:avLst/>
          </a:prstGeom>
          <a:solidFill>
            <a:srgbClr val="F8F7F9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254" y="279650"/>
            <a:ext cx="1534800" cy="153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/>
        </p:nvSpPr>
        <p:spPr>
          <a:xfrm>
            <a:off x="2180249" y="673650"/>
            <a:ext cx="10029000" cy="7797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25000"/>
              <a:buFont typeface="Open Sans"/>
              <a:buNone/>
            </a:pPr>
            <a:r>
              <a:rPr lang="en-US" sz="4400" b="1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Guiding Questions to Ask Your Child</a:t>
            </a:r>
          </a:p>
        </p:txBody>
      </p:sp>
      <p:sp>
        <p:nvSpPr>
          <p:cNvPr id="184" name="Shape 184"/>
          <p:cNvSpPr/>
          <p:nvPr/>
        </p:nvSpPr>
        <p:spPr>
          <a:xfrm>
            <a:off x="987818" y="1939199"/>
            <a:ext cx="10686101" cy="561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571500" lvl="0" indent="-571500" rtl="0">
              <a:lnSpc>
                <a:spcPct val="150000"/>
              </a:lnSpc>
              <a:spcBef>
                <a:spcPts val="600"/>
              </a:spcBef>
              <a:buClr>
                <a:srgbClr val="545454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How </a:t>
            </a:r>
            <a:r>
              <a:rPr lang="en-US" sz="3600" dirty="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do you think your week went?</a:t>
            </a:r>
          </a:p>
          <a:p>
            <a:pPr marL="571500" lvl="0" indent="-571500" rtl="0">
              <a:lnSpc>
                <a:spcPct val="150000"/>
              </a:lnSpc>
              <a:spcBef>
                <a:spcPts val="600"/>
              </a:spcBef>
              <a:buClr>
                <a:srgbClr val="545454"/>
              </a:buClr>
              <a:buSzPct val="100000"/>
              <a:buFont typeface="Arial"/>
              <a:buChar char="•"/>
            </a:pPr>
            <a:r>
              <a:rPr lang="en-US" sz="3600" dirty="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Are you earning more positive behaviors?</a:t>
            </a:r>
          </a:p>
          <a:p>
            <a:pPr marL="571500" lvl="0" indent="-571500" rtl="0">
              <a:lnSpc>
                <a:spcPct val="150000"/>
              </a:lnSpc>
              <a:spcBef>
                <a:spcPts val="600"/>
              </a:spcBef>
              <a:buClr>
                <a:srgbClr val="545454"/>
              </a:buClr>
              <a:buSzPct val="100000"/>
              <a:buFont typeface="Arial"/>
              <a:buChar char="•"/>
            </a:pPr>
            <a:r>
              <a:rPr lang="en-US" sz="3600" dirty="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How many dollars/points are you trying to earn next week?</a:t>
            </a:r>
          </a:p>
          <a:p>
            <a:pPr marL="571500" lvl="0" indent="-571500" rtl="0">
              <a:lnSpc>
                <a:spcPct val="150000"/>
              </a:lnSpc>
              <a:spcBef>
                <a:spcPts val="600"/>
              </a:spcBef>
              <a:buClr>
                <a:srgbClr val="545454"/>
              </a:buClr>
              <a:buSzPct val="100000"/>
              <a:buFont typeface="Arial"/>
              <a:buChar char="•"/>
            </a:pPr>
            <a:r>
              <a:rPr lang="en-US" sz="3600" dirty="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What is your plan to earn more dollars next week</a:t>
            </a:r>
            <a:r>
              <a:rPr lang="en-US" sz="3600" dirty="0" smtClean="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lang="en-US" sz="3600" dirty="0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5" name="Shape 1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8500" y="6693600"/>
            <a:ext cx="4786549" cy="29754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879726" y="7136701"/>
            <a:ext cx="712068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50000"/>
              </a:lnSpc>
              <a:spcBef>
                <a:spcPts val="600"/>
              </a:spcBef>
              <a:buClr>
                <a:srgbClr val="545454"/>
              </a:buClr>
              <a:buSzPct val="100000"/>
              <a:buFont typeface="Arial"/>
              <a:buChar char="•"/>
            </a:pPr>
            <a:r>
              <a:rPr lang="en-US" sz="3600" dirty="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Tell me about what happened when you earned this behavior.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8737" y="1591818"/>
            <a:ext cx="1646063" cy="164606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952500" y="3528517"/>
            <a:ext cx="8010538" cy="272688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6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Questions?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12414620" y="9146796"/>
            <a:ext cx="590179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12</a:t>
            </a:fld>
            <a:endParaRPr lang="en-US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067" y="4066086"/>
            <a:ext cx="2438611" cy="25605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-12700" y="7679356"/>
            <a:ext cx="13030200" cy="2082803"/>
          </a:xfrm>
          <a:prstGeom prst="rect">
            <a:avLst/>
          </a:prstGeom>
          <a:solidFill>
            <a:srgbClr val="F8F7F9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7" name="Shape 77"/>
          <p:cNvSpPr/>
          <p:nvPr/>
        </p:nvSpPr>
        <p:spPr>
          <a:xfrm>
            <a:off x="-12700" y="116471"/>
            <a:ext cx="13030200" cy="1741086"/>
          </a:xfrm>
          <a:prstGeom prst="rect">
            <a:avLst/>
          </a:prstGeom>
          <a:solidFill>
            <a:srgbClr val="F8F7F9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8" name="Shape 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254" y="279650"/>
            <a:ext cx="1534780" cy="153478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2180250" y="673656"/>
            <a:ext cx="8876159" cy="7797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25000"/>
              <a:buFont typeface="Open Sans"/>
              <a:buNone/>
            </a:pPr>
            <a:r>
              <a:rPr lang="en-US" sz="4400" b="1" i="0" u="none" strike="noStrike" cap="none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AGENDA</a:t>
            </a:r>
          </a:p>
        </p:txBody>
      </p:sp>
      <p:sp>
        <p:nvSpPr>
          <p:cNvPr id="80" name="Shape 80"/>
          <p:cNvSpPr/>
          <p:nvPr/>
        </p:nvSpPr>
        <p:spPr>
          <a:xfrm>
            <a:off x="1048325" y="2645176"/>
            <a:ext cx="10573200" cy="4283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482600" rtl="0">
              <a:lnSpc>
                <a:spcPct val="150000"/>
              </a:lnSpc>
              <a:spcBef>
                <a:spcPts val="600"/>
              </a:spcBef>
              <a:buClr>
                <a:srgbClr val="545454"/>
              </a:buClr>
              <a:buSzPct val="100000"/>
              <a:buFont typeface="Open Sans"/>
              <a:buChar char="●"/>
            </a:pPr>
            <a:r>
              <a:rPr lang="en-US" sz="4000" b="1" dirty="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School goals </a:t>
            </a:r>
          </a:p>
          <a:p>
            <a:pPr marL="457200" lvl="0" indent="-482600" rtl="0">
              <a:lnSpc>
                <a:spcPct val="150000"/>
              </a:lnSpc>
              <a:spcBef>
                <a:spcPts val="600"/>
              </a:spcBef>
              <a:buClr>
                <a:srgbClr val="545454"/>
              </a:buClr>
              <a:buSzPct val="100000"/>
              <a:buFont typeface="Open Sans"/>
              <a:buChar char="●"/>
            </a:pPr>
            <a:r>
              <a:rPr lang="en-US" sz="4000" b="1" dirty="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Kickboard overview</a:t>
            </a:r>
          </a:p>
          <a:p>
            <a:pPr marL="457200" lvl="0" indent="-482600" rtl="0">
              <a:lnSpc>
                <a:spcPct val="150000"/>
              </a:lnSpc>
              <a:spcBef>
                <a:spcPts val="600"/>
              </a:spcBef>
              <a:buClr>
                <a:srgbClr val="545454"/>
              </a:buClr>
              <a:buSzPct val="100000"/>
              <a:buFont typeface="Open Sans"/>
              <a:buChar char="●"/>
            </a:pPr>
            <a:r>
              <a:rPr lang="en-US" sz="4000" b="1" dirty="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Our school’s Kickboard site</a:t>
            </a:r>
          </a:p>
          <a:p>
            <a:pPr marL="457200" lvl="0" indent="-482600" rtl="0">
              <a:lnSpc>
                <a:spcPct val="150000"/>
              </a:lnSpc>
              <a:spcBef>
                <a:spcPts val="600"/>
              </a:spcBef>
              <a:buClr>
                <a:srgbClr val="545454"/>
              </a:buClr>
              <a:buSzPct val="100000"/>
              <a:buFont typeface="Open Sans"/>
              <a:buChar char="●"/>
            </a:pPr>
            <a:r>
              <a:rPr lang="en-US" sz="4000" b="1" dirty="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Kickboard and Parents</a:t>
            </a:r>
          </a:p>
          <a:p>
            <a:pPr marR="0"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172488" y="2010541"/>
            <a:ext cx="3449037" cy="30116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-12700" y="7679356"/>
            <a:ext cx="13030200" cy="2082900"/>
          </a:xfrm>
          <a:prstGeom prst="rect">
            <a:avLst/>
          </a:prstGeom>
          <a:solidFill>
            <a:srgbClr val="F8F7F9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-12700" y="116471"/>
            <a:ext cx="13030200" cy="1741200"/>
          </a:xfrm>
          <a:prstGeom prst="rect">
            <a:avLst/>
          </a:prstGeom>
          <a:solidFill>
            <a:srgbClr val="F8F7F9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254" y="279650"/>
            <a:ext cx="1534800" cy="15348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2180250" y="673656"/>
            <a:ext cx="8876100" cy="7797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25000"/>
              <a:buFont typeface="Open Sans"/>
              <a:buNone/>
            </a:pPr>
            <a:r>
              <a:rPr lang="en-US" sz="4400" b="1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Our School Goals</a:t>
            </a:r>
          </a:p>
        </p:txBody>
      </p:sp>
      <p:sp>
        <p:nvSpPr>
          <p:cNvPr id="89" name="Shape 89"/>
          <p:cNvSpPr/>
          <p:nvPr/>
        </p:nvSpPr>
        <p:spPr>
          <a:xfrm>
            <a:off x="494254" y="2645175"/>
            <a:ext cx="11748545" cy="49909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742950" indent="-742950" fontAlgn="base">
              <a:buFont typeface="+mj-lt"/>
              <a:buAutoNum type="arabicPeriod"/>
            </a:pPr>
            <a:r>
              <a:rPr lang="en-US" sz="4400" dirty="0" smtClean="0"/>
              <a:t>Proactive discipline -</a:t>
            </a:r>
            <a:r>
              <a:rPr lang="en-US" sz="3200" dirty="0" smtClean="0"/>
              <a:t>Teach and enforce behavioral expectations before students have a chance to break a rule.</a:t>
            </a:r>
          </a:p>
          <a:p>
            <a:pPr marL="514350" indent="-514350" fontAlgn="base">
              <a:buFont typeface="+mj-lt"/>
              <a:buAutoNum type="arabicPeriod"/>
            </a:pPr>
            <a:endParaRPr lang="en-US" sz="3200" dirty="0" smtClean="0"/>
          </a:p>
          <a:p>
            <a:pPr marL="742950" indent="-742950" fontAlgn="base">
              <a:buFont typeface="+mj-lt"/>
              <a:buAutoNum type="arabicPeriod"/>
            </a:pPr>
            <a:r>
              <a:rPr lang="en-US" sz="4400" dirty="0" smtClean="0"/>
              <a:t>Increases </a:t>
            </a:r>
            <a:r>
              <a:rPr lang="en-US" sz="4400" dirty="0"/>
              <a:t>communication </a:t>
            </a:r>
            <a:r>
              <a:rPr lang="en-US" sz="4400" dirty="0" smtClean="0"/>
              <a:t>– </a:t>
            </a:r>
            <a:r>
              <a:rPr lang="en-US" sz="3200" dirty="0" smtClean="0"/>
              <a:t>Teachers, parents and administrators will see what is happening with their student in real time.</a:t>
            </a:r>
          </a:p>
          <a:p>
            <a:pPr marL="514350" indent="-514350" fontAlgn="base">
              <a:buFont typeface="+mj-lt"/>
              <a:buAutoNum type="arabicPeriod"/>
            </a:pPr>
            <a:endParaRPr lang="en-US" sz="3200" dirty="0"/>
          </a:p>
          <a:p>
            <a:pPr marL="742950" indent="-742950" fontAlgn="base">
              <a:buFont typeface="+mj-lt"/>
              <a:buAutoNum type="arabicPeriod"/>
            </a:pPr>
            <a:r>
              <a:rPr lang="en-US" sz="4400" dirty="0" smtClean="0"/>
              <a:t>Help </a:t>
            </a:r>
            <a:r>
              <a:rPr lang="en-US" sz="4400" dirty="0"/>
              <a:t>Teachers with Discipline </a:t>
            </a:r>
            <a:r>
              <a:rPr lang="en-US" sz="4400" dirty="0" smtClean="0"/>
              <a:t>Strategies- </a:t>
            </a:r>
            <a:r>
              <a:rPr lang="en-US" sz="3200" dirty="0" smtClean="0"/>
              <a:t>Develop and implement scientifically proven behavioral interventions, to reinforce good choices and reduce bad choices.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6684" y="787559"/>
            <a:ext cx="1737208" cy="16272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-12700" y="7679356"/>
            <a:ext cx="13030200" cy="2082900"/>
          </a:xfrm>
          <a:prstGeom prst="rect">
            <a:avLst/>
          </a:prstGeom>
          <a:solidFill>
            <a:srgbClr val="F8F7F9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-12700" y="116471"/>
            <a:ext cx="13030200" cy="1741200"/>
          </a:xfrm>
          <a:prstGeom prst="rect">
            <a:avLst/>
          </a:prstGeom>
          <a:solidFill>
            <a:srgbClr val="F8F7F9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254" y="279650"/>
            <a:ext cx="1534800" cy="15348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2180250" y="673656"/>
            <a:ext cx="8876100" cy="7797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25000"/>
              <a:buFont typeface="Open Sans"/>
              <a:buNone/>
            </a:pPr>
            <a:r>
              <a:rPr lang="en-US" sz="4400" b="1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What is Kickboard?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09075" y="6439199"/>
            <a:ext cx="3487575" cy="318174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/>
          <p:nvPr/>
        </p:nvSpPr>
        <p:spPr>
          <a:xfrm>
            <a:off x="635300" y="2027300"/>
            <a:ext cx="11514300" cy="4283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rgbClr val="545454"/>
              </a:buClr>
              <a:buSzPct val="100000"/>
              <a:buFont typeface="Open Sans"/>
              <a:buChar char="●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Kickboard is a tool to reinforce positive behavior choices in real time.</a:t>
            </a:r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earn or lose dollars (or points) for behavior choices throughout their day.</a:t>
            </a:r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a child changes classes, the next teacher and administrators can see that child’s behavior history from the day.</a:t>
            </a:r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Kickboard shows trends in student behavior in order to receive positive and negative consequences</a:t>
            </a:r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Kickboard offers school-wide consistency in expectations </a:t>
            </a:r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Reports behavior data for staff and parents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5193" y="7897774"/>
            <a:ext cx="1646063" cy="16460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-12700" y="7679356"/>
            <a:ext cx="13030200" cy="2082900"/>
          </a:xfrm>
          <a:prstGeom prst="rect">
            <a:avLst/>
          </a:prstGeom>
          <a:solidFill>
            <a:srgbClr val="F8F7F9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-12700" y="116471"/>
            <a:ext cx="13030200" cy="1741200"/>
          </a:xfrm>
          <a:prstGeom prst="rect">
            <a:avLst/>
          </a:prstGeom>
          <a:solidFill>
            <a:srgbClr val="F8F7F9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254" y="279650"/>
            <a:ext cx="1534800" cy="153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2180250" y="673656"/>
            <a:ext cx="8876100" cy="7797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25000"/>
              <a:buFont typeface="Open Sans"/>
              <a:buNone/>
            </a:pPr>
            <a:r>
              <a:rPr lang="en-US" sz="4400" b="1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Kickboard’s Data Privacy Policy </a:t>
            </a:r>
          </a:p>
        </p:txBody>
      </p:sp>
      <p:sp>
        <p:nvSpPr>
          <p:cNvPr id="108" name="Shape 108"/>
          <p:cNvSpPr/>
          <p:nvPr/>
        </p:nvSpPr>
        <p:spPr>
          <a:xfrm>
            <a:off x="1048325" y="2035576"/>
            <a:ext cx="10573200" cy="4283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 dirty="0">
                <a:solidFill>
                  <a:srgbClr val="3A445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Although we hope it goes without saying, Kickboard will only use personally identifiable information from students’ education records to enable school officials and parents to access and use Kickboard.</a:t>
            </a:r>
          </a:p>
          <a:p>
            <a:pPr lvl="0">
              <a:spcBef>
                <a:spcPts val="0"/>
              </a:spcBef>
              <a:buNone/>
            </a:pPr>
            <a:endParaRPr sz="3000" dirty="0">
              <a:solidFill>
                <a:srgbClr val="3A4455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3000" dirty="0">
                <a:solidFill>
                  <a:srgbClr val="3A445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Your child’s personally identifiable information is encrypted in transit to and from Kickboard. </a:t>
            </a:r>
          </a:p>
          <a:p>
            <a:pPr lvl="0">
              <a:spcBef>
                <a:spcPts val="0"/>
              </a:spcBef>
              <a:buNone/>
            </a:pPr>
            <a:endParaRPr sz="3000" dirty="0">
              <a:solidFill>
                <a:srgbClr val="3A4455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3000" dirty="0">
                <a:solidFill>
                  <a:srgbClr val="3A445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 addition, all personally identifiable information is stored on secure servers behind firewalls by our hosting providers. </a:t>
            </a:r>
          </a:p>
          <a:p>
            <a:pPr lvl="0">
              <a:spcBef>
                <a:spcPts val="0"/>
              </a:spcBef>
              <a:buNone/>
            </a:pPr>
            <a:endParaRPr sz="3000" dirty="0">
              <a:solidFill>
                <a:srgbClr val="3A4455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3000" dirty="0">
                <a:solidFill>
                  <a:srgbClr val="3A445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Consistent with guidance from the U.S. Department of Education, all the servers used by Kickboard are located in the United States.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9256" y="4273225"/>
            <a:ext cx="2215544" cy="18171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-12700" y="7679356"/>
            <a:ext cx="13030200" cy="2082900"/>
          </a:xfrm>
          <a:prstGeom prst="rect">
            <a:avLst/>
          </a:prstGeom>
          <a:solidFill>
            <a:srgbClr val="F8F7F9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-12700" y="116471"/>
            <a:ext cx="13030200" cy="1741200"/>
          </a:xfrm>
          <a:prstGeom prst="rect">
            <a:avLst/>
          </a:prstGeom>
          <a:solidFill>
            <a:srgbClr val="F8F7F9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254" y="279650"/>
            <a:ext cx="1534800" cy="153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2180249" y="673650"/>
            <a:ext cx="10190100" cy="7797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25000"/>
              <a:buFont typeface="Open Sans"/>
              <a:buNone/>
            </a:pPr>
            <a:r>
              <a:rPr lang="en-US" sz="4400" b="1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Kickboard At Our School</a:t>
            </a:r>
          </a:p>
        </p:txBody>
      </p:sp>
      <p:sp>
        <p:nvSpPr>
          <p:cNvPr id="117" name="Shape 117"/>
          <p:cNvSpPr/>
          <p:nvPr/>
        </p:nvSpPr>
        <p:spPr>
          <a:xfrm>
            <a:off x="667266" y="2645175"/>
            <a:ext cx="7161184" cy="62269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Dixon Montessori Charter School emphasizes two sets of expected behavior: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400" dirty="0" smtClean="0"/>
              <a:t>Be Safe, Be Responsible, Be Respectful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400" dirty="0" smtClean="0"/>
              <a:t>Motivated learning, Effective communication, Respectful Citizenship, Innovative Thinking, Technological Skill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DMCS teachers will give students points when students demonstrate the above positive behaviors. Points are converted to “MERIT Bucks” and are used to buy privileges at the student store.  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457200" lvl="0" indent="-482600" rtl="0">
              <a:lnSpc>
                <a:spcPct val="150000"/>
              </a:lnSpc>
              <a:spcBef>
                <a:spcPts val="600"/>
              </a:spcBef>
              <a:buClr>
                <a:srgbClr val="545454"/>
              </a:buClr>
              <a:buFont typeface="Open Sans"/>
              <a:buChar char="●"/>
            </a:pPr>
            <a:endParaRPr dirty="0"/>
          </a:p>
        </p:txBody>
      </p:sp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8450" y="2751325"/>
            <a:ext cx="4747050" cy="473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355" y="3551750"/>
            <a:ext cx="1216763" cy="12167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-12700" y="7679356"/>
            <a:ext cx="13030200" cy="2082900"/>
          </a:xfrm>
          <a:prstGeom prst="rect">
            <a:avLst/>
          </a:prstGeom>
          <a:solidFill>
            <a:srgbClr val="F8F7F9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-12700" y="116471"/>
            <a:ext cx="13030200" cy="1741200"/>
          </a:xfrm>
          <a:prstGeom prst="rect">
            <a:avLst/>
          </a:prstGeom>
          <a:solidFill>
            <a:srgbClr val="F8F7F9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254" y="279650"/>
            <a:ext cx="1534800" cy="153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2180250" y="673650"/>
            <a:ext cx="10677900" cy="7797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25000"/>
              <a:buFont typeface="Open Sans"/>
              <a:buNone/>
            </a:pPr>
            <a:r>
              <a:rPr lang="en-US" sz="4400" b="1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School-Wide Behaviors We Reinforce</a:t>
            </a:r>
          </a:p>
        </p:txBody>
      </p:sp>
      <p:sp>
        <p:nvSpPr>
          <p:cNvPr id="127" name="Shape 127"/>
          <p:cNvSpPr/>
          <p:nvPr/>
        </p:nvSpPr>
        <p:spPr>
          <a:xfrm>
            <a:off x="1048325" y="2645176"/>
            <a:ext cx="10573200" cy="4283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82600" rtl="0">
              <a:lnSpc>
                <a:spcPct val="150000"/>
              </a:lnSpc>
              <a:spcBef>
                <a:spcPts val="600"/>
              </a:spcBef>
              <a:buClr>
                <a:srgbClr val="545454"/>
              </a:buClr>
              <a:buFont typeface="Open Sans"/>
              <a:buChar char="●"/>
            </a:pPr>
            <a:endParaRPr sz="4000" b="1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R="0"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77" y="1857671"/>
            <a:ext cx="4230146" cy="76071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68000" y="2010529"/>
            <a:ext cx="859015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Every time a teacher clicks a behavior, the student </a:t>
            </a:r>
            <a:r>
              <a:rPr lang="en-US" sz="3200" dirty="0" smtClean="0"/>
              <a:t>earns (or loses if the behavior is negative) </a:t>
            </a:r>
            <a:r>
              <a:rPr lang="en-US" sz="3200" dirty="0"/>
              <a:t>one MERIT Dollar</a:t>
            </a:r>
            <a:r>
              <a:rPr lang="en-US" sz="3200" dirty="0" smtClean="0"/>
              <a:t>.</a:t>
            </a:r>
          </a:p>
          <a:p>
            <a:pPr>
              <a:lnSpc>
                <a:spcPct val="150000"/>
              </a:lnSpc>
            </a:pPr>
            <a:endParaRPr lang="en-US" sz="3200" dirty="0"/>
          </a:p>
          <a:p>
            <a:pPr lvl="0">
              <a:lnSpc>
                <a:spcPct val="150000"/>
              </a:lnSpc>
            </a:pPr>
            <a:r>
              <a:rPr lang="en-US" sz="3200" dirty="0" smtClean="0"/>
              <a:t>Every </a:t>
            </a:r>
            <a:r>
              <a:rPr lang="en-US" sz="3200" dirty="0"/>
              <a:t>month one behavior will be highlighted, and worth </a:t>
            </a:r>
            <a:r>
              <a:rPr lang="en-US" sz="3200" dirty="0" smtClean="0"/>
              <a:t>two points/dollars.  </a:t>
            </a:r>
            <a:r>
              <a:rPr lang="en-US" sz="3200" dirty="0"/>
              <a:t>In September the behavior we will focus on is responsibility</a:t>
            </a:r>
            <a:r>
              <a:rPr lang="en-US" sz="3200" dirty="0" smtClean="0"/>
              <a:t>.</a:t>
            </a:r>
          </a:p>
          <a:p>
            <a:pPr lvl="0">
              <a:lnSpc>
                <a:spcPct val="150000"/>
              </a:lnSpc>
            </a:pP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8184" y="7367618"/>
            <a:ext cx="1700931" cy="20972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-12700" y="7679356"/>
            <a:ext cx="13030200" cy="2082900"/>
          </a:xfrm>
          <a:prstGeom prst="rect">
            <a:avLst/>
          </a:prstGeom>
          <a:solidFill>
            <a:srgbClr val="F8F7F9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-12700" y="116471"/>
            <a:ext cx="13030200" cy="1741200"/>
          </a:xfrm>
          <a:prstGeom prst="rect">
            <a:avLst/>
          </a:prstGeom>
          <a:solidFill>
            <a:srgbClr val="F8F7F9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254" y="279650"/>
            <a:ext cx="1534800" cy="153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2180250" y="673656"/>
            <a:ext cx="8876100" cy="7797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25000"/>
              <a:buFont typeface="Open Sans"/>
              <a:buNone/>
            </a:pPr>
            <a:r>
              <a:rPr lang="en-US" sz="4400" b="1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Parent Communication</a:t>
            </a:r>
          </a:p>
        </p:txBody>
      </p:sp>
      <p:sp>
        <p:nvSpPr>
          <p:cNvPr id="154" name="Shape 154"/>
          <p:cNvSpPr/>
          <p:nvPr/>
        </p:nvSpPr>
        <p:spPr>
          <a:xfrm>
            <a:off x="1048325" y="2645176"/>
            <a:ext cx="10573200" cy="4283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482600" rtl="0">
              <a:lnSpc>
                <a:spcPct val="150000"/>
              </a:lnSpc>
              <a:spcBef>
                <a:spcPts val="600"/>
              </a:spcBef>
              <a:buClr>
                <a:srgbClr val="545454"/>
              </a:buClr>
              <a:buFont typeface="Open Sans"/>
              <a:buChar char="●"/>
            </a:pPr>
            <a:r>
              <a:rPr lang="en-US" sz="4000" b="1" dirty="0" smtClean="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DMCS parents and guardians will see paychecks and be connected to a parent-student portal.</a:t>
            </a:r>
          </a:p>
          <a:p>
            <a:pPr marL="457200" lvl="0" indent="-482600" rtl="0">
              <a:lnSpc>
                <a:spcPct val="150000"/>
              </a:lnSpc>
              <a:spcBef>
                <a:spcPts val="600"/>
              </a:spcBef>
              <a:buClr>
                <a:srgbClr val="545454"/>
              </a:buClr>
              <a:buFont typeface="Open Sans"/>
              <a:buChar char="●"/>
            </a:pPr>
            <a:endParaRPr sz="4000" b="1" dirty="0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R="0"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55" name="Shape 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37750" y="497825"/>
            <a:ext cx="2892399" cy="239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94254" y="6399085"/>
            <a:ext cx="2411036" cy="256054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-12700" y="7679356"/>
            <a:ext cx="13030200" cy="2082900"/>
          </a:xfrm>
          <a:prstGeom prst="rect">
            <a:avLst/>
          </a:prstGeom>
          <a:solidFill>
            <a:srgbClr val="F8F7F9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-12700" y="116471"/>
            <a:ext cx="13030200" cy="1741200"/>
          </a:xfrm>
          <a:prstGeom prst="rect">
            <a:avLst/>
          </a:prstGeom>
          <a:solidFill>
            <a:srgbClr val="F8F7F9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254" y="279650"/>
            <a:ext cx="1534800" cy="153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2180250" y="673656"/>
            <a:ext cx="8876100" cy="7797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25000"/>
              <a:buFont typeface="Open Sans"/>
              <a:buNone/>
            </a:pPr>
            <a:r>
              <a:rPr lang="en-US" sz="4400" b="1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Parent Portal</a:t>
            </a:r>
          </a:p>
        </p:txBody>
      </p:sp>
      <p:sp>
        <p:nvSpPr>
          <p:cNvPr id="164" name="Shape 164"/>
          <p:cNvSpPr/>
          <p:nvPr/>
        </p:nvSpPr>
        <p:spPr>
          <a:xfrm>
            <a:off x="313025" y="2126125"/>
            <a:ext cx="5548500" cy="4283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rtl="0">
              <a:lnSpc>
                <a:spcPct val="16575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555555"/>
                </a:solidFill>
                <a:highlight>
                  <a:srgbClr val="FFFFFF"/>
                </a:highlight>
              </a:rPr>
              <a:t>The Kickboard Parent Portal displays: </a:t>
            </a:r>
          </a:p>
          <a:p>
            <a:pPr marL="457200" lvl="0" indent="-381000" rtl="0">
              <a:lnSpc>
                <a:spcPct val="165750"/>
              </a:lnSpc>
              <a:spcBef>
                <a:spcPts val="0"/>
              </a:spcBef>
              <a:buClr>
                <a:srgbClr val="555555"/>
              </a:buClr>
              <a:buSzPct val="100000"/>
              <a:buChar char="●"/>
            </a:pPr>
            <a:r>
              <a:rPr lang="en-US" sz="2400" b="1" dirty="0">
                <a:solidFill>
                  <a:srgbClr val="555555"/>
                </a:solidFill>
                <a:highlight>
                  <a:srgbClr val="FFFFFF"/>
                </a:highlight>
              </a:rPr>
              <a:t>Behavior</a:t>
            </a:r>
            <a:r>
              <a:rPr lang="en-US" sz="2400" dirty="0">
                <a:solidFill>
                  <a:srgbClr val="555555"/>
                </a:solidFill>
                <a:highlight>
                  <a:srgbClr val="FFFFFF"/>
                </a:highlight>
              </a:rPr>
              <a:t> – A summary of the student’s merit/demerit, paycheck, and bank </a:t>
            </a:r>
            <a:r>
              <a:rPr lang="en-US" sz="2400" dirty="0" smtClean="0">
                <a:solidFill>
                  <a:srgbClr val="555555"/>
                </a:solidFill>
                <a:highlight>
                  <a:srgbClr val="FFFFFF"/>
                </a:highlight>
              </a:rPr>
              <a:t>balances.</a:t>
            </a:r>
            <a:endParaRPr lang="en-US" sz="2400" dirty="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marL="457200" lvl="0" indent="-381000" rtl="0">
              <a:lnSpc>
                <a:spcPct val="165750"/>
              </a:lnSpc>
              <a:spcBef>
                <a:spcPts val="0"/>
              </a:spcBef>
              <a:buClr>
                <a:srgbClr val="555555"/>
              </a:buClr>
              <a:buSzPct val="100000"/>
              <a:buChar char="●"/>
            </a:pPr>
            <a:r>
              <a:rPr lang="en-US" sz="2400" b="1" dirty="0">
                <a:solidFill>
                  <a:srgbClr val="555555"/>
                </a:solidFill>
                <a:highlight>
                  <a:srgbClr val="FFFFFF"/>
                </a:highlight>
              </a:rPr>
              <a:t>Most Recent Behaviors</a:t>
            </a:r>
            <a:r>
              <a:rPr lang="en-US" sz="2400" dirty="0">
                <a:solidFill>
                  <a:srgbClr val="555555"/>
                </a:solidFill>
                <a:highlight>
                  <a:srgbClr val="FFFFFF"/>
                </a:highlight>
              </a:rPr>
              <a:t> – A list of the student’s behaviors recorded, listed chronologically.</a:t>
            </a:r>
          </a:p>
          <a:p>
            <a:pPr marL="76200" lvl="0" rtl="0">
              <a:lnSpc>
                <a:spcPct val="165750"/>
              </a:lnSpc>
              <a:spcBef>
                <a:spcPts val="0"/>
              </a:spcBef>
              <a:buClr>
                <a:srgbClr val="555555"/>
              </a:buClr>
              <a:buSzPct val="100000"/>
            </a:pPr>
            <a:endParaRPr sz="2400" dirty="0"/>
          </a:p>
        </p:txBody>
      </p:sp>
      <p:pic>
        <p:nvPicPr>
          <p:cNvPr id="165" name="Shape 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3349" y="3104474"/>
            <a:ext cx="6840974" cy="477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3836" y="913987"/>
            <a:ext cx="2353260" cy="1755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766</Words>
  <Application>Microsoft Office PowerPoint</Application>
  <PresentationFormat>Custom</PresentationFormat>
  <Paragraphs>76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Open Sans</vt:lpstr>
      <vt:lpstr>Calibri</vt:lpstr>
      <vt:lpstr>Helvetica Neue</vt:lpstr>
      <vt:lpstr>Arial</vt:lpstr>
      <vt:lpstr>Default</vt:lpstr>
      <vt:lpstr>Kickboard For Parents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Kickboard For Parents</dc:title>
  <dc:creator>Benjamin Ernest</dc:creator>
  <cp:lastModifiedBy>Benjamin Ernest</cp:lastModifiedBy>
  <cp:revision>9</cp:revision>
  <dcterms:modified xsi:type="dcterms:W3CDTF">2016-09-01T00:01:34Z</dcterms:modified>
</cp:coreProperties>
</file>