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6" autoAdjust="0"/>
    <p:restoredTop sz="94660"/>
  </p:normalViewPr>
  <p:slideViewPr>
    <p:cSldViewPr snapToGrid="0">
      <p:cViewPr varScale="1">
        <p:scale>
          <a:sx n="49" d="100"/>
          <a:sy n="49" d="100"/>
        </p:scale>
        <p:origin x="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0E6A-6376-4BF3-A5C1-C649181CE1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E21E-448F-479B-A12D-D6A18C66E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0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0E6A-6376-4BF3-A5C1-C649181CE1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E21E-448F-479B-A12D-D6A18C66E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4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0E6A-6376-4BF3-A5C1-C649181CE1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E21E-448F-479B-A12D-D6A18C66E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7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0E6A-6376-4BF3-A5C1-C649181CE1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E21E-448F-479B-A12D-D6A18C66E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9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0E6A-6376-4BF3-A5C1-C649181CE1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E21E-448F-479B-A12D-D6A18C66E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43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0E6A-6376-4BF3-A5C1-C649181CE1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E21E-448F-479B-A12D-D6A18C66E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4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0E6A-6376-4BF3-A5C1-C649181CE1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E21E-448F-479B-A12D-D6A18C66E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8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0E6A-6376-4BF3-A5C1-C649181CE1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E21E-448F-479B-A12D-D6A18C66E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1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0E6A-6376-4BF3-A5C1-C649181CE1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E21E-448F-479B-A12D-D6A18C66E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0E6A-6376-4BF3-A5C1-C649181CE1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E21E-448F-479B-A12D-D6A18C66E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3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0E6A-6376-4BF3-A5C1-C649181CE1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E21E-448F-479B-A12D-D6A18C66E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40E6A-6376-4BF3-A5C1-C649181CE14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FE21E-448F-479B-A12D-D6A18C66E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5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mcs.kickboardforschools.com/culture/daily-activit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ixonmontessorideanofstudents.weebly.com/discipline-at-dmc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Dixon Montessori Charter School Universal Referral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4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2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Referral (an administrator will be there shortly)</a:t>
            </a:r>
          </a:p>
          <a:p>
            <a:r>
              <a:rPr lang="en-US" dirty="0" smtClean="0"/>
              <a:t>Enter behavior on Kickboard</a:t>
            </a:r>
          </a:p>
          <a:p>
            <a:r>
              <a:rPr lang="en-US" dirty="0" smtClean="0"/>
              <a:t>Give detention (MS)</a:t>
            </a:r>
          </a:p>
          <a:p>
            <a:r>
              <a:rPr lang="en-US" dirty="0" smtClean="0"/>
              <a:t>Loss of Fun Friday or Lunch Recess (Elem)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8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3 Consequence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Referral and send the student to the office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-Every student has the right to learn! Stay calm, remain firm, remove the student with the problem behavior and continue to teach.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Follow up with office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93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 a referral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https://dmcs.kickboardforschools.com/culture/daily-activity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Relevant information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Who (select name on app, do not write other student names)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What (problem behavior, short and sweet)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When (what time of day is recorded by Kickboard)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Where (location))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Why (why does this keep happening)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Details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----------------------------------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Administrative Decision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1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Purposes </a:t>
            </a:r>
            <a:r>
              <a:rPr lang="en-US" dirty="0"/>
              <a:t>of delivering </a:t>
            </a:r>
            <a:r>
              <a:rPr lang="en-US" dirty="0" smtClean="0"/>
              <a:t>a referral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10515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Interrupt problem behavior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Prevent escalation</a:t>
            </a: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Teach discrimination about what is acceptable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“This is not being respectful”</a:t>
            </a:r>
          </a:p>
          <a:p>
            <a:pPr lvl="2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Minimize likelihood that problem behavior will be rewarded.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Allow </a:t>
            </a:r>
            <a:r>
              <a:rPr lang="en-US" dirty="0">
                <a:solidFill>
                  <a:schemeClr val="tx1"/>
                </a:solidFill>
              </a:rPr>
              <a:t>education to continue for </a:t>
            </a:r>
            <a:r>
              <a:rPr lang="en-US" dirty="0" smtClean="0">
                <a:solidFill>
                  <a:schemeClr val="tx1"/>
                </a:solidFill>
              </a:rPr>
              <a:t>others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Safety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Access to instruction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91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use a referral?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Teachers have the authority to manage problem behavior in class (or with a partner)</a:t>
            </a:r>
          </a:p>
          <a:p>
            <a:pPr lvl="2">
              <a:lnSpc>
                <a:spcPct val="80000"/>
              </a:lnSpc>
            </a:pPr>
            <a:r>
              <a:rPr lang="en-US" sz="2100" dirty="0" smtClean="0">
                <a:solidFill>
                  <a:schemeClr val="tx1"/>
                </a:solidFill>
              </a:rPr>
              <a:t>Detention, Loss of Recess</a:t>
            </a:r>
          </a:p>
          <a:p>
            <a:pPr lvl="2">
              <a:lnSpc>
                <a:spcPct val="80000"/>
              </a:lnSpc>
            </a:pPr>
            <a:r>
              <a:rPr lang="en-US" sz="2100" dirty="0" smtClean="0">
                <a:solidFill>
                  <a:schemeClr val="tx1"/>
                </a:solidFill>
              </a:rPr>
              <a:t>Think-time</a:t>
            </a:r>
          </a:p>
          <a:p>
            <a:pPr lvl="2">
              <a:lnSpc>
                <a:spcPct val="80000"/>
              </a:lnSpc>
            </a:pPr>
            <a:r>
              <a:rPr lang="en-US" sz="2100" dirty="0" smtClean="0">
                <a:solidFill>
                  <a:schemeClr val="tx1"/>
                </a:solidFill>
              </a:rPr>
              <a:t>Time out (define Time out)</a:t>
            </a:r>
          </a:p>
          <a:p>
            <a:pPr lvl="2">
              <a:lnSpc>
                <a:spcPct val="80000"/>
              </a:lnSpc>
            </a:pPr>
            <a:endParaRPr lang="en-US" sz="21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Use an office referral if a problem behavior (a) interferes with on-going education of others, (b) threatens safety, or (c) is of a severity requiring more extended intervention (e.g. more than 1 min).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Note that in-class interventions should also be included in the Kickboard data collection system… and are useful for decision-making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1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after a referral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enter a referral on Kickboard the office is automatically notified.</a:t>
            </a:r>
          </a:p>
          <a:p>
            <a:r>
              <a:rPr lang="en-US" dirty="0" smtClean="0"/>
              <a:t>An administrator will determine a consequence</a:t>
            </a:r>
          </a:p>
          <a:p>
            <a:r>
              <a:rPr lang="en-US" dirty="0" smtClean="0"/>
              <a:t>An administrator will follow through on the consequence and record decisions on Kickboard</a:t>
            </a:r>
          </a:p>
          <a:p>
            <a:r>
              <a:rPr lang="en-US" dirty="0" smtClean="0"/>
              <a:t>The administrator will provide teacher feedback</a:t>
            </a:r>
          </a:p>
          <a:p>
            <a:endParaRPr lang="en-US" dirty="0"/>
          </a:p>
          <a:p>
            <a:r>
              <a:rPr lang="en-US" dirty="0" smtClean="0"/>
              <a:t>The teacher will follow through with the recommended consequence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00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In-School Suspension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may be assigned In-School Suspension (ISS)</a:t>
            </a:r>
          </a:p>
          <a:p>
            <a:r>
              <a:rPr lang="en-US" dirty="0" smtClean="0"/>
              <a:t>ISS ranges from one period to 5 days</a:t>
            </a:r>
          </a:p>
          <a:p>
            <a:r>
              <a:rPr lang="en-US" dirty="0" smtClean="0"/>
              <a:t>If a student is assigned ISS, the teacher needs to provide work for the student.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Take concrete action to correct behavior in 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52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55346"/>
          </a:xfrm>
        </p:spPr>
        <p:txBody>
          <a:bodyPr/>
          <a:lstStyle/>
          <a:p>
            <a:r>
              <a:rPr lang="en-US" dirty="0" smtClean="0"/>
              <a:t>Who here understands the DMCS discipline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20471"/>
            <a:ext cx="10515600" cy="3756492"/>
          </a:xfrm>
        </p:spPr>
        <p:txBody>
          <a:bodyPr/>
          <a:lstStyle/>
          <a:p>
            <a:r>
              <a:rPr lang="en-US" dirty="0" smtClean="0"/>
              <a:t>Who has given a referral this year?</a:t>
            </a:r>
          </a:p>
          <a:p>
            <a:r>
              <a:rPr lang="en-US" dirty="0" smtClean="0"/>
              <a:t>Who here should have given a referral, but did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5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the policy and logic </a:t>
            </a:r>
            <a:r>
              <a:rPr lang="en-US" dirty="0"/>
              <a:t>f</a:t>
            </a:r>
            <a:r>
              <a:rPr lang="en-US" dirty="0" smtClean="0"/>
              <a:t>or our discipline system</a:t>
            </a:r>
          </a:p>
          <a:p>
            <a:r>
              <a:rPr lang="en-US" dirty="0" smtClean="0"/>
              <a:t>Define and categorize problem behaviors</a:t>
            </a:r>
          </a:p>
          <a:p>
            <a:r>
              <a:rPr lang="en-US" dirty="0" smtClean="0"/>
              <a:t>Referral “How To”</a:t>
            </a:r>
          </a:p>
          <a:p>
            <a:r>
              <a:rPr lang="en-US" dirty="0" smtClean="0"/>
              <a:t>Guidelines for responding to problem behavior</a:t>
            </a:r>
          </a:p>
          <a:p>
            <a:r>
              <a:rPr lang="en-US" dirty="0" smtClean="0"/>
              <a:t>Kickboard data entry</a:t>
            </a:r>
          </a:p>
          <a:p>
            <a:r>
              <a:rPr lang="en-US" dirty="0" smtClean="0"/>
              <a:t>Decision making process/follow through</a:t>
            </a:r>
          </a:p>
        </p:txBody>
      </p:sp>
    </p:spTree>
    <p:extLst>
      <p:ext uri="{BB962C8B-B14F-4D97-AF65-F5344CB8AC3E}">
        <p14:creationId xmlns:p14="http://schemas.microsoft.com/office/powerpoint/2010/main" val="340119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PBIS Discipline </a:t>
            </a:r>
            <a:r>
              <a:rPr lang="en-US" b="1" dirty="0"/>
              <a:t>System </a:t>
            </a:r>
            <a:r>
              <a:rPr lang="en-US" b="1" dirty="0" smtClean="0"/>
              <a:t>Goals</a:t>
            </a:r>
            <a:endParaRPr lang="en-US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9"/>
            <a:ext cx="10515600" cy="4435476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Increase consistency across the school.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Make school a predictable, consistent, positive environment for students.</a:t>
            </a:r>
          </a:p>
          <a:p>
            <a:pPr lvl="1"/>
            <a:endParaRPr lang="en-US" smtClean="0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Discipline always starts with teaching, prompting and acknowledging positive behavior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School-wide expectations and implications</a:t>
            </a:r>
          </a:p>
          <a:p>
            <a:pPr lvl="1"/>
            <a:r>
              <a:rPr lang="en-US" smtClean="0"/>
              <a:t>Classroom expectations and implications</a:t>
            </a:r>
            <a:endParaRPr lang="en-US" smtClean="0">
              <a:solidFill>
                <a:schemeClr val="tx1"/>
              </a:solidFill>
            </a:endParaRPr>
          </a:p>
          <a:p>
            <a:pPr lvl="1"/>
            <a:r>
              <a:rPr lang="en-US" smtClean="0">
                <a:solidFill>
                  <a:schemeClr val="tx1"/>
                </a:solidFill>
              </a:rPr>
              <a:t>Individual student expectations and implications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54798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smtClean="0">
                <a:hlinkClick r:id="rId2"/>
              </a:rPr>
              <a:t>dixonmontessorideanofstudents.weebly.com/discipline-at-dmcs.html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7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63" y="397007"/>
            <a:ext cx="4915453" cy="38055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4106" y="530993"/>
            <a:ext cx="4825264" cy="35375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4639" y="4068532"/>
            <a:ext cx="4211579" cy="29728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380555">
            <a:off x="7087509" y="3900004"/>
            <a:ext cx="4867275" cy="22383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682489">
            <a:off x="-21467" y="4461981"/>
            <a:ext cx="41719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9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9327931" cy="1295400"/>
          </a:xfrm>
        </p:spPr>
        <p:txBody>
          <a:bodyPr/>
          <a:lstStyle/>
          <a:p>
            <a:pPr algn="ctr"/>
            <a:r>
              <a:rPr lang="en-US" sz="3600" b="1" dirty="0" smtClean="0"/>
              <a:t>What happens when expectations are not met?</a:t>
            </a:r>
            <a:endParaRPr lang="en-US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869" y="1295400"/>
            <a:ext cx="10562897" cy="5257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Delivering negative consequences for problem behavior is a necessary but insufficient strategy for reducing problem behavior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Always define, teach and acknowledge </a:t>
            </a:r>
            <a:r>
              <a:rPr lang="en-US" b="1" i="1" dirty="0" smtClean="0">
                <a:solidFill>
                  <a:schemeClr val="tx1"/>
                </a:solidFill>
              </a:rPr>
              <a:t>expectations before </a:t>
            </a:r>
            <a:r>
              <a:rPr lang="en-US" dirty="0" smtClean="0">
                <a:solidFill>
                  <a:schemeClr val="tx1"/>
                </a:solidFill>
              </a:rPr>
              <a:t>you focus on negative consequences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 negative consequences to achieve the following four functions: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Prevent a problem behavior from being rewarded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Prevent a problem behavior from escalating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Prevent a problem behavior from interrupting instruction for others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Provide a teaching opportunity (“this behavior is NOT being respectful”)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600200" y="3342290"/>
            <a:ext cx="8610600" cy="2990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8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Consistency is Key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need to know how the adults at DMCS will react to their behavior.</a:t>
            </a:r>
          </a:p>
          <a:p>
            <a:endParaRPr lang="en-US" dirty="0"/>
          </a:p>
          <a:p>
            <a:r>
              <a:rPr lang="en-US" dirty="0" smtClean="0"/>
              <a:t>Basic Structure</a:t>
            </a:r>
          </a:p>
          <a:p>
            <a:pPr lvl="1"/>
            <a:r>
              <a:rPr lang="en-US" dirty="0" smtClean="0"/>
              <a:t>Try again, re-direction, de-escalation </a:t>
            </a:r>
          </a:p>
          <a:p>
            <a:pPr lvl="1"/>
            <a:r>
              <a:rPr lang="en-US" dirty="0" smtClean="0"/>
              <a:t>Time out/break/removal from activity</a:t>
            </a:r>
          </a:p>
          <a:p>
            <a:pPr lvl="1"/>
            <a:r>
              <a:rPr lang="en-US" dirty="0" smtClean="0"/>
              <a:t>“White Slip” or detention and loss of Kickboard point</a:t>
            </a:r>
          </a:p>
          <a:p>
            <a:pPr lvl="1"/>
            <a:r>
              <a:rPr lang="en-US" dirty="0" smtClean="0"/>
              <a:t>Referral </a:t>
            </a:r>
          </a:p>
          <a:p>
            <a:pPr lvl="2"/>
            <a:r>
              <a:rPr lang="en-US" dirty="0" smtClean="0"/>
              <a:t>Level three behaviors warrant an automatic referral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9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054393"/>
              </p:ext>
            </p:extLst>
          </p:nvPr>
        </p:nvGraphicFramePr>
        <p:xfrm>
          <a:off x="5514146" y="0"/>
          <a:ext cx="529872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3" imgW="5829103" imgH="7543564" progId="AcroExch.Document.DC">
                  <p:embed/>
                </p:oleObj>
              </mc:Choice>
              <mc:Fallback>
                <p:oleObj name="Acrobat Document" r:id="rId3" imgW="5829103" imgH="7543564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14146" y="0"/>
                        <a:ext cx="5298723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5423" y="1679944"/>
            <a:ext cx="46145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DMCS Behavior Flow Chart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980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1 Consequences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“Try again”</a:t>
            </a:r>
          </a:p>
          <a:p>
            <a:r>
              <a:rPr lang="en-US" dirty="0" smtClean="0"/>
              <a:t>Flip card to yellow</a:t>
            </a:r>
          </a:p>
          <a:p>
            <a:r>
              <a:rPr lang="en-US" dirty="0" smtClean="0"/>
              <a:t>Give a negative on Kickboard</a:t>
            </a:r>
          </a:p>
          <a:p>
            <a:r>
              <a:rPr lang="en-US" dirty="0" smtClean="0"/>
              <a:t>Speak with the teacher about reaching expectations</a:t>
            </a:r>
          </a:p>
          <a:p>
            <a:r>
              <a:rPr lang="en-US" dirty="0" smtClean="0"/>
              <a:t>Write a White Slip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28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659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Adobe Acrobat Document</vt:lpstr>
      <vt:lpstr>Dixon Montessori Charter School Universal Referral Guide</vt:lpstr>
      <vt:lpstr>Who here understands the DMCS discipline policy?</vt:lpstr>
      <vt:lpstr>Objectives</vt:lpstr>
      <vt:lpstr>PBIS Discipline System Goals</vt:lpstr>
      <vt:lpstr>PowerPoint Presentation</vt:lpstr>
      <vt:lpstr>What happens when expectations are not met?</vt:lpstr>
      <vt:lpstr>Consistency is Key</vt:lpstr>
      <vt:lpstr>PowerPoint Presentation</vt:lpstr>
      <vt:lpstr>Level 1 Consequences </vt:lpstr>
      <vt:lpstr>Level 2 Consequences</vt:lpstr>
      <vt:lpstr>Level 3 Consequence</vt:lpstr>
      <vt:lpstr>How to write a referral</vt:lpstr>
      <vt:lpstr>Purposes of delivering a referral</vt:lpstr>
      <vt:lpstr>When do we use a referral?</vt:lpstr>
      <vt:lpstr>What to do after a referral</vt:lpstr>
      <vt:lpstr>In-School Suspension Room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Dixon Montessori Charter School Universal Referral Guide</dc:title>
  <dc:creator>Benjamin Ernest</dc:creator>
  <cp:lastModifiedBy>Benjamin Ernest</cp:lastModifiedBy>
  <cp:revision>10</cp:revision>
  <dcterms:created xsi:type="dcterms:W3CDTF">2017-01-11T16:43:49Z</dcterms:created>
  <dcterms:modified xsi:type="dcterms:W3CDTF">2017-01-11T20:49:56Z</dcterms:modified>
</cp:coreProperties>
</file>