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65" r:id="rId4"/>
    <p:sldId id="258" r:id="rId5"/>
    <p:sldId id="260" r:id="rId6"/>
    <p:sldId id="266" r:id="rId7"/>
    <p:sldId id="268" r:id="rId8"/>
    <p:sldId id="269" r:id="rId9"/>
    <p:sldId id="267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1" autoAdjust="0"/>
    <p:restoredTop sz="94660"/>
  </p:normalViewPr>
  <p:slideViewPr>
    <p:cSldViewPr snapToGrid="0">
      <p:cViewPr varScale="1">
        <p:scale>
          <a:sx n="67" d="100"/>
          <a:sy n="67" d="100"/>
        </p:scale>
        <p:origin x="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0731914370078741E-2"/>
          <c:y val="1.7121184970399547E-2"/>
          <c:w val="0.94583058562992128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DMCS Positivity Ratio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  <c:pt idx="10">
                  <c:v>June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96.5</c:v>
                </c:pt>
                <c:pt idx="1">
                  <c:v>95</c:v>
                </c:pt>
                <c:pt idx="2">
                  <c:v>94.7</c:v>
                </c:pt>
                <c:pt idx="3">
                  <c:v>94.3</c:v>
                </c:pt>
                <c:pt idx="4">
                  <c:v>94</c:v>
                </c:pt>
                <c:pt idx="5">
                  <c:v>94.8</c:v>
                </c:pt>
                <c:pt idx="6">
                  <c:v>91.7</c:v>
                </c:pt>
                <c:pt idx="7">
                  <c:v>93.1</c:v>
                </c:pt>
                <c:pt idx="8">
                  <c:v>92.2</c:v>
                </c:pt>
                <c:pt idx="9">
                  <c:v>92.4</c:v>
                </c:pt>
                <c:pt idx="10">
                  <c:v>72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25481792"/>
        <c:axId val="183101568"/>
      </c:barChart>
      <c:catAx>
        <c:axId val="1254817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101568"/>
        <c:crosses val="autoZero"/>
        <c:auto val="1"/>
        <c:lblAlgn val="ctr"/>
        <c:lblOffset val="100"/>
        <c:noMultiLvlLbl val="0"/>
      </c:catAx>
      <c:valAx>
        <c:axId val="1831015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5481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1.6311940918257373E-2"/>
          <c:w val="0.973264396175335"/>
          <c:h val="0.860783042684965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Class Referrals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  <c:pt idx="10">
                  <c:v>June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26</c:v>
                </c:pt>
                <c:pt idx="1">
                  <c:v>46</c:v>
                </c:pt>
                <c:pt idx="2">
                  <c:v>27</c:v>
                </c:pt>
                <c:pt idx="3">
                  <c:v>51</c:v>
                </c:pt>
                <c:pt idx="4">
                  <c:v>17</c:v>
                </c:pt>
                <c:pt idx="5">
                  <c:v>23</c:v>
                </c:pt>
                <c:pt idx="6">
                  <c:v>51</c:v>
                </c:pt>
                <c:pt idx="7">
                  <c:v>34</c:v>
                </c:pt>
                <c:pt idx="8">
                  <c:v>20</c:v>
                </c:pt>
                <c:pt idx="9">
                  <c:v>39</c:v>
                </c:pt>
                <c:pt idx="10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Office Referrals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  <c:pt idx="10">
                  <c:v>June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38</c:v>
                </c:pt>
                <c:pt idx="1">
                  <c:v>14</c:v>
                </c:pt>
                <c:pt idx="2">
                  <c:v>21</c:v>
                </c:pt>
                <c:pt idx="3">
                  <c:v>19</c:v>
                </c:pt>
                <c:pt idx="4">
                  <c:v>6</c:v>
                </c:pt>
                <c:pt idx="5">
                  <c:v>9</c:v>
                </c:pt>
                <c:pt idx="6">
                  <c:v>7</c:v>
                </c:pt>
                <c:pt idx="7">
                  <c:v>11</c:v>
                </c:pt>
                <c:pt idx="8">
                  <c:v>8</c:v>
                </c:pt>
                <c:pt idx="9">
                  <c:v>8</c:v>
                </c:pt>
                <c:pt idx="10">
                  <c:v>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ISS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  <c:pt idx="10">
                  <c:v>June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8</c:v>
                </c:pt>
                <c:pt idx="1">
                  <c:v>5</c:v>
                </c:pt>
                <c:pt idx="2">
                  <c:v>3</c:v>
                </c:pt>
                <c:pt idx="3">
                  <c:v>10</c:v>
                </c:pt>
                <c:pt idx="4">
                  <c:v>3</c:v>
                </c:pt>
                <c:pt idx="5">
                  <c:v>4</c:v>
                </c:pt>
                <c:pt idx="6">
                  <c:v>3</c:v>
                </c:pt>
                <c:pt idx="7">
                  <c:v>6</c:v>
                </c:pt>
                <c:pt idx="8">
                  <c:v>4</c:v>
                </c:pt>
                <c:pt idx="9">
                  <c:v>12</c:v>
                </c:pt>
                <c:pt idx="10">
                  <c:v>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Suspension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  <c:pt idx="10">
                  <c:v>June</c:v>
                </c:pt>
              </c:strCache>
            </c:str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1</c:v>
                </c:pt>
                <c:pt idx="1">
                  <c:v>17</c:v>
                </c:pt>
                <c:pt idx="2">
                  <c:v>10</c:v>
                </c:pt>
                <c:pt idx="3">
                  <c:v>7</c:v>
                </c:pt>
                <c:pt idx="4">
                  <c:v>3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1</c:v>
                </c:pt>
                <c:pt idx="9">
                  <c:v>7</c:v>
                </c:pt>
                <c:pt idx="10">
                  <c:v>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85267136"/>
        <c:axId val="185267696"/>
      </c:barChart>
      <c:catAx>
        <c:axId val="1852671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267696"/>
        <c:crosses val="autoZero"/>
        <c:auto val="1"/>
        <c:lblAlgn val="ctr"/>
        <c:lblOffset val="100"/>
        <c:noMultiLvlLbl val="0"/>
      </c:catAx>
      <c:valAx>
        <c:axId val="1852676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5267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0.70833</cdr:x>
      <cdr:y>0.28385</cdr:y>
    </cdr:from>
    <cdr:to>
      <cdr:x>0.80859</cdr:x>
      <cdr:y>0.35925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402429" y="1649539"/>
          <a:ext cx="1047750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3EEFD8-1348-452F-AC02-073C98D474C4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B9BA998-7978-41D5-838D-B2AD81056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41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72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6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21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5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3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6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0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04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8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1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3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2C4C6-0565-4AFE-AE2F-A252428700D6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0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Dean of Students </a:t>
            </a:r>
            <a:br>
              <a:rPr lang="en-US" dirty="0" smtClean="0"/>
            </a:br>
            <a:r>
              <a:rPr lang="en-US" dirty="0" smtClean="0"/>
              <a:t>Board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End of Year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39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3760" y="0"/>
            <a:ext cx="3124200" cy="2867025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950440" y="5750945"/>
            <a:ext cx="7162800" cy="736252"/>
          </a:xfrm>
        </p:spPr>
        <p:txBody>
          <a:bodyPr>
            <a:normAutofit/>
          </a:bodyPr>
          <a:lstStyle/>
          <a:p>
            <a:r>
              <a:rPr lang="en-US" dirty="0" smtClean="0"/>
              <a:t>93.9% </a:t>
            </a:r>
            <a:r>
              <a:rPr lang="en-US" dirty="0" smtClean="0"/>
              <a:t>Positive </a:t>
            </a:r>
            <a:r>
              <a:rPr lang="en-US" dirty="0" smtClean="0"/>
              <a:t>for the 2016/17 School Year</a:t>
            </a:r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426026" y="2488351"/>
            <a:ext cx="964623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157,845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892182" y="266698"/>
            <a:ext cx="88392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10,250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537581666"/>
              </p:ext>
            </p:extLst>
          </p:nvPr>
        </p:nvGraphicFramePr>
        <p:xfrm>
          <a:off x="2950440" y="413133"/>
          <a:ext cx="8395395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613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9590" y="1"/>
            <a:ext cx="9571773" cy="6886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10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79251026"/>
              </p:ext>
            </p:extLst>
          </p:nvPr>
        </p:nvGraphicFramePr>
        <p:xfrm>
          <a:off x="288758" y="465011"/>
          <a:ext cx="11646567" cy="581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964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3675"/>
            <a:ext cx="10515600" cy="6407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5840"/>
            <a:ext cx="10515600" cy="5440680"/>
          </a:xfrm>
        </p:spPr>
        <p:txBody>
          <a:bodyPr>
            <a:normAutofit/>
          </a:bodyPr>
          <a:lstStyle/>
          <a:p>
            <a:r>
              <a:rPr lang="en-US" dirty="0" smtClean="0"/>
              <a:t>MERIT </a:t>
            </a:r>
            <a:r>
              <a:rPr lang="en-US" dirty="0" smtClean="0"/>
              <a:t>Rallies</a:t>
            </a:r>
            <a:endParaRPr lang="en-US" dirty="0" smtClean="0"/>
          </a:p>
          <a:p>
            <a:pPr lvl="1"/>
            <a:r>
              <a:rPr lang="en-US" dirty="0" smtClean="0"/>
              <a:t>Build a new Kickoff Rally</a:t>
            </a:r>
          </a:p>
          <a:p>
            <a:pPr lvl="1"/>
            <a:r>
              <a:rPr lang="en-US" dirty="0" smtClean="0"/>
              <a:t>Rework End of Year Rally</a:t>
            </a:r>
          </a:p>
          <a:p>
            <a:pPr lvl="1"/>
            <a:r>
              <a:rPr lang="en-US" dirty="0" smtClean="0"/>
              <a:t>Make all rallies more efficient</a:t>
            </a:r>
          </a:p>
          <a:p>
            <a:pPr lvl="2"/>
            <a:r>
              <a:rPr lang="en-US" dirty="0" smtClean="0"/>
              <a:t>Quicker call to attention</a:t>
            </a:r>
            <a:r>
              <a:rPr lang="en-US" dirty="0" smtClean="0"/>
              <a:t>- SLANT</a:t>
            </a:r>
          </a:p>
          <a:p>
            <a:pPr lvl="2"/>
            <a:r>
              <a:rPr lang="en-US" dirty="0" smtClean="0"/>
              <a:t>Engaging activities</a:t>
            </a:r>
          </a:p>
          <a:p>
            <a:pPr lvl="2"/>
            <a:r>
              <a:rPr lang="en-US" dirty="0" smtClean="0"/>
              <a:t>Less instructional time missed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MERIT Store</a:t>
            </a:r>
          </a:p>
          <a:p>
            <a:pPr lvl="1"/>
            <a:r>
              <a:rPr lang="en-US" dirty="0" smtClean="0"/>
              <a:t>Plan schedule for next year</a:t>
            </a:r>
          </a:p>
          <a:p>
            <a:pPr lvl="1"/>
            <a:r>
              <a:rPr lang="en-US" dirty="0" smtClean="0"/>
              <a:t>Find students to run the store (leadership is changing)</a:t>
            </a:r>
          </a:p>
          <a:p>
            <a:pPr lvl="1"/>
            <a:r>
              <a:rPr lang="en-US" dirty="0" smtClean="0"/>
              <a:t>Purchase items for kindness challenge and end of year prizes.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639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team consists of </a:t>
            </a:r>
            <a:r>
              <a:rPr lang="en-US" dirty="0" smtClean="0"/>
              <a:t>Ms</a:t>
            </a:r>
            <a:r>
              <a:rPr lang="en-US" dirty="0"/>
              <a:t>. </a:t>
            </a:r>
            <a:r>
              <a:rPr lang="en-US" dirty="0" smtClean="0"/>
              <a:t>Heather, Ms</a:t>
            </a:r>
            <a:r>
              <a:rPr lang="en-US" dirty="0"/>
              <a:t>. </a:t>
            </a:r>
            <a:r>
              <a:rPr lang="en-US" dirty="0" smtClean="0"/>
              <a:t>Melissa, Ms</a:t>
            </a:r>
            <a:r>
              <a:rPr lang="en-US" dirty="0"/>
              <a:t>. </a:t>
            </a:r>
            <a:r>
              <a:rPr lang="en-US" dirty="0" smtClean="0"/>
              <a:t>Sandra, Ms</a:t>
            </a:r>
            <a:r>
              <a:rPr lang="en-US" dirty="0"/>
              <a:t>. </a:t>
            </a:r>
            <a:r>
              <a:rPr lang="en-US" dirty="0" smtClean="0"/>
              <a:t>Jaime, Ms. Gena, and Ms</a:t>
            </a:r>
            <a:r>
              <a:rPr lang="en-US" dirty="0"/>
              <a:t>. </a:t>
            </a:r>
            <a:r>
              <a:rPr lang="en-US" dirty="0" smtClean="0"/>
              <a:t>Tawny</a:t>
            </a:r>
            <a:endParaRPr lang="en-US" dirty="0" smtClean="0"/>
          </a:p>
          <a:p>
            <a:r>
              <a:rPr lang="en-US" dirty="0" smtClean="0"/>
              <a:t>Meeting dates and times are scheduled for next year</a:t>
            </a:r>
            <a:endParaRPr lang="en-US" dirty="0"/>
          </a:p>
          <a:p>
            <a:r>
              <a:rPr lang="en-US" dirty="0"/>
              <a:t>Currently looking for a great PBIS </a:t>
            </a:r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Leader in Me, Responsive Classroom, El Dorado SELPA</a:t>
            </a:r>
          </a:p>
          <a:p>
            <a:r>
              <a:rPr lang="en-US" dirty="0" smtClean="0"/>
              <a:t>Student Lessons</a:t>
            </a:r>
          </a:p>
          <a:p>
            <a:pPr lvl="1"/>
            <a:r>
              <a:rPr lang="en-US" dirty="0" smtClean="0"/>
              <a:t>Simplify the Matrix</a:t>
            </a:r>
          </a:p>
          <a:p>
            <a:pPr lvl="2"/>
            <a:r>
              <a:rPr lang="en-US" dirty="0" smtClean="0"/>
              <a:t>Rework to include expectations, encouragements, and enforcements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73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Teacher Lessons</a:t>
            </a:r>
          </a:p>
          <a:p>
            <a:pPr lvl="1"/>
            <a:r>
              <a:rPr lang="en-US" dirty="0"/>
              <a:t>Behavior 1+2</a:t>
            </a:r>
          </a:p>
          <a:p>
            <a:pPr lvl="1"/>
            <a:r>
              <a:rPr lang="en-US" dirty="0"/>
              <a:t>Behavior </a:t>
            </a:r>
            <a:r>
              <a:rPr lang="en-US" dirty="0" smtClean="0"/>
              <a:t>Management Steps 1-5</a:t>
            </a:r>
          </a:p>
          <a:p>
            <a:pPr lvl="1"/>
            <a:r>
              <a:rPr lang="en-US" dirty="0"/>
              <a:t>CPI</a:t>
            </a:r>
          </a:p>
          <a:p>
            <a:pPr lvl="1"/>
            <a:r>
              <a:rPr lang="en-US" dirty="0" smtClean="0"/>
              <a:t>Kickboard Review</a:t>
            </a:r>
          </a:p>
          <a:p>
            <a:pPr lvl="1"/>
            <a:r>
              <a:rPr lang="en-US" dirty="0" smtClean="0"/>
              <a:t>Referral Procedure</a:t>
            </a:r>
          </a:p>
          <a:p>
            <a:pPr lvl="1"/>
            <a:r>
              <a:rPr lang="en-US" dirty="0" smtClean="0"/>
              <a:t>Leader in Me, Responsive Classroom, 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357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PBIS Posters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339" y="1372392"/>
            <a:ext cx="2776538" cy="42970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8245" y="1372392"/>
            <a:ext cx="2757488" cy="43237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t="1965"/>
          <a:stretch/>
        </p:blipFill>
        <p:spPr>
          <a:xfrm>
            <a:off x="6210909" y="1372392"/>
            <a:ext cx="2851152" cy="43237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1231" y="1372392"/>
            <a:ext cx="2710430" cy="4297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899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912" y="384175"/>
            <a:ext cx="3028950" cy="6445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PBIS Survey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912" y="1352550"/>
            <a:ext cx="11717403" cy="4818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99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5959</TotalTime>
  <Words>172</Words>
  <Application>Microsoft Office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Dean of Students  Board Report</vt:lpstr>
      <vt:lpstr>PowerPoint Presentation</vt:lpstr>
      <vt:lpstr>PowerPoint Presentation</vt:lpstr>
      <vt:lpstr>PowerPoint Presentation</vt:lpstr>
      <vt:lpstr>MERIT</vt:lpstr>
      <vt:lpstr>PBIS</vt:lpstr>
      <vt:lpstr>PowerPoint Presentation</vt:lpstr>
      <vt:lpstr>PBIS Posters</vt:lpstr>
      <vt:lpstr>PBIS Survey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Dean of Students  Board Report</dc:title>
  <dc:creator>Benjamin Ernest</dc:creator>
  <cp:lastModifiedBy>Benjamin Ernest</cp:lastModifiedBy>
  <cp:revision>63</cp:revision>
  <cp:lastPrinted>2017-03-29T02:43:10Z</cp:lastPrinted>
  <dcterms:created xsi:type="dcterms:W3CDTF">2016-09-22T17:25:13Z</dcterms:created>
  <dcterms:modified xsi:type="dcterms:W3CDTF">2017-06-08T22:15:53Z</dcterms:modified>
</cp:coreProperties>
</file>