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65" r:id="rId4"/>
    <p:sldId id="270" r:id="rId5"/>
    <p:sldId id="272" r:id="rId6"/>
    <p:sldId id="273" r:id="rId7"/>
    <p:sldId id="274" r:id="rId8"/>
    <p:sldId id="275" r:id="rId9"/>
    <p:sldId id="260" r:id="rId10"/>
    <p:sldId id="271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1" autoAdjust="0"/>
    <p:restoredTop sz="94660"/>
  </p:normalViewPr>
  <p:slideViewPr>
    <p:cSldViewPr snapToGrid="0">
      <p:cViewPr varScale="1">
        <p:scale>
          <a:sx n="35" d="100"/>
          <a:sy n="35" d="100"/>
        </p:scale>
        <p:origin x="72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731914370078741E-2"/>
          <c:y val="1.7121184970399547E-2"/>
          <c:w val="0.94583058562992128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16/17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96.5</c:v>
                </c:pt>
                <c:pt idx="1">
                  <c:v>95</c:v>
                </c:pt>
                <c:pt idx="2">
                  <c:v>94.7</c:v>
                </c:pt>
                <c:pt idx="3">
                  <c:v>94.3</c:v>
                </c:pt>
                <c:pt idx="4">
                  <c:v>94</c:v>
                </c:pt>
                <c:pt idx="5">
                  <c:v>94.8</c:v>
                </c:pt>
                <c:pt idx="6">
                  <c:v>91.7</c:v>
                </c:pt>
                <c:pt idx="7">
                  <c:v>93.1</c:v>
                </c:pt>
                <c:pt idx="8">
                  <c:v>92.2</c:v>
                </c:pt>
                <c:pt idx="9">
                  <c:v>92.4</c:v>
                </c:pt>
                <c:pt idx="10">
                  <c:v>72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17/18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94.7</c:v>
                </c:pt>
                <c:pt idx="1">
                  <c:v>92.3</c:v>
                </c:pt>
                <c:pt idx="2">
                  <c:v>92.7</c:v>
                </c:pt>
                <c:pt idx="3">
                  <c:v>92.3</c:v>
                </c:pt>
                <c:pt idx="4">
                  <c:v>91.2</c:v>
                </c:pt>
                <c:pt idx="5">
                  <c:v>89.2</c:v>
                </c:pt>
                <c:pt idx="6">
                  <c:v>86.1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44"/>
        <c:axId val="99696016"/>
        <c:axId val="99696576"/>
      </c:barChart>
      <c:catAx>
        <c:axId val="99696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696576"/>
        <c:crosses val="autoZero"/>
        <c:auto val="1"/>
        <c:lblAlgn val="ctr"/>
        <c:lblOffset val="100"/>
        <c:noMultiLvlLbl val="0"/>
      </c:catAx>
      <c:valAx>
        <c:axId val="996965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9696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February</a:t>
            </a:r>
            <a:r>
              <a:rPr lang="en-US" baseline="0" dirty="0" smtClean="0"/>
              <a:t> </a:t>
            </a:r>
            <a:r>
              <a:rPr lang="en-US" dirty="0" smtClean="0"/>
              <a:t>Discipline </a:t>
            </a:r>
            <a:r>
              <a:rPr lang="en-US" dirty="0"/>
              <a:t>Comparison 16/17-17/18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16/17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Class Referrals</c:v>
                </c:pt>
                <c:pt idx="1">
                  <c:v>Office Referrals</c:v>
                </c:pt>
                <c:pt idx="2">
                  <c:v>ISS</c:v>
                </c:pt>
                <c:pt idx="3">
                  <c:v>Suspension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51</c:v>
                </c:pt>
                <c:pt idx="1">
                  <c:v>7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17/18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Class Referrals</c:v>
                </c:pt>
                <c:pt idx="1">
                  <c:v>Office Referrals</c:v>
                </c:pt>
                <c:pt idx="2">
                  <c:v>ISS</c:v>
                </c:pt>
                <c:pt idx="3">
                  <c:v>Suspension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38</c:v>
                </c:pt>
                <c:pt idx="1">
                  <c:v>5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85171936"/>
        <c:axId val="185172496"/>
      </c:barChart>
      <c:catAx>
        <c:axId val="185171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172496"/>
        <c:crosses val="autoZero"/>
        <c:auto val="1"/>
        <c:lblAlgn val="ctr"/>
        <c:lblOffset val="100"/>
        <c:noMultiLvlLbl val="0"/>
      </c:catAx>
      <c:valAx>
        <c:axId val="1851724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5171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Class Referrals 16/17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26</c:v>
                </c:pt>
                <c:pt idx="1">
                  <c:v>46</c:v>
                </c:pt>
                <c:pt idx="2">
                  <c:v>27</c:v>
                </c:pt>
                <c:pt idx="3">
                  <c:v>51</c:v>
                </c:pt>
                <c:pt idx="4">
                  <c:v>17</c:v>
                </c:pt>
                <c:pt idx="5">
                  <c:v>23</c:v>
                </c:pt>
                <c:pt idx="6">
                  <c:v>51</c:v>
                </c:pt>
                <c:pt idx="7">
                  <c:v>34</c:v>
                </c:pt>
                <c:pt idx="8">
                  <c:v>20</c:v>
                </c:pt>
                <c:pt idx="9">
                  <c:v>39</c:v>
                </c:pt>
                <c:pt idx="10">
                  <c:v>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Class Referrals 17/18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25</c:v>
                </c:pt>
                <c:pt idx="1">
                  <c:v>42</c:v>
                </c:pt>
                <c:pt idx="2">
                  <c:v>40</c:v>
                </c:pt>
                <c:pt idx="3">
                  <c:v>37</c:v>
                </c:pt>
                <c:pt idx="4">
                  <c:v>18</c:v>
                </c:pt>
                <c:pt idx="5">
                  <c:v>19</c:v>
                </c:pt>
                <c:pt idx="6">
                  <c:v>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4510192"/>
        <c:axId val="184510752"/>
      </c:lineChart>
      <c:catAx>
        <c:axId val="18451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510752"/>
        <c:crosses val="autoZero"/>
        <c:auto val="1"/>
        <c:lblAlgn val="ctr"/>
        <c:lblOffset val="100"/>
        <c:noMultiLvlLbl val="0"/>
      </c:catAx>
      <c:valAx>
        <c:axId val="184510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510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Office Referrals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Office Referrals 16/17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38</c:v>
                </c:pt>
                <c:pt idx="1">
                  <c:v>14</c:v>
                </c:pt>
                <c:pt idx="2">
                  <c:v>21</c:v>
                </c:pt>
                <c:pt idx="3">
                  <c:v>19</c:v>
                </c:pt>
                <c:pt idx="4">
                  <c:v>6</c:v>
                </c:pt>
                <c:pt idx="5">
                  <c:v>9</c:v>
                </c:pt>
                <c:pt idx="6">
                  <c:v>7</c:v>
                </c:pt>
                <c:pt idx="7">
                  <c:v>11</c:v>
                </c:pt>
                <c:pt idx="8">
                  <c:v>8</c:v>
                </c:pt>
                <c:pt idx="9">
                  <c:v>8</c:v>
                </c:pt>
                <c:pt idx="10">
                  <c:v>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Office Referrals 17/18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6</c:v>
                </c:pt>
                <c:pt idx="4">
                  <c:v>7</c:v>
                </c:pt>
                <c:pt idx="5">
                  <c:v>5</c:v>
                </c:pt>
                <c:pt idx="6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4514672"/>
        <c:axId val="184515792"/>
      </c:lineChart>
      <c:catAx>
        <c:axId val="184514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515792"/>
        <c:crosses val="autoZero"/>
        <c:auto val="1"/>
        <c:lblAlgn val="ctr"/>
        <c:lblOffset val="100"/>
        <c:noMultiLvlLbl val="0"/>
      </c:catAx>
      <c:valAx>
        <c:axId val="184515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514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ISS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ISS 16/17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8</c:v>
                </c:pt>
                <c:pt idx="1">
                  <c:v>5</c:v>
                </c:pt>
                <c:pt idx="2">
                  <c:v>3</c:v>
                </c:pt>
                <c:pt idx="3">
                  <c:v>10</c:v>
                </c:pt>
                <c:pt idx="4">
                  <c:v>3</c:v>
                </c:pt>
                <c:pt idx="5">
                  <c:v>4</c:v>
                </c:pt>
                <c:pt idx="6">
                  <c:v>3</c:v>
                </c:pt>
                <c:pt idx="7">
                  <c:v>6</c:v>
                </c:pt>
                <c:pt idx="8">
                  <c:v>4</c:v>
                </c:pt>
                <c:pt idx="9">
                  <c:v>12</c:v>
                </c:pt>
                <c:pt idx="10">
                  <c:v>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ISS 17/18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1</c:v>
                </c:pt>
                <c:pt idx="6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6946336"/>
        <c:axId val="186946896"/>
      </c:lineChart>
      <c:catAx>
        <c:axId val="186946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946896"/>
        <c:crosses val="autoZero"/>
        <c:auto val="1"/>
        <c:lblAlgn val="ctr"/>
        <c:lblOffset val="100"/>
        <c:noMultiLvlLbl val="0"/>
      </c:catAx>
      <c:valAx>
        <c:axId val="186946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946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Suspension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Suspension 16/17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</c:v>
                </c:pt>
                <c:pt idx="1">
                  <c:v>17</c:v>
                </c:pt>
                <c:pt idx="2">
                  <c:v>10</c:v>
                </c:pt>
                <c:pt idx="3">
                  <c:v>7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1</c:v>
                </c:pt>
                <c:pt idx="9">
                  <c:v>7</c:v>
                </c:pt>
                <c:pt idx="10">
                  <c:v>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Suspension 17/18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0</c:v>
                </c:pt>
                <c:pt idx="1">
                  <c:v>5</c:v>
                </c:pt>
                <c:pt idx="2">
                  <c:v>7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6949696"/>
        <c:axId val="186950256"/>
      </c:lineChart>
      <c:catAx>
        <c:axId val="186949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950256"/>
        <c:crosses val="autoZero"/>
        <c:auto val="1"/>
        <c:lblAlgn val="ctr"/>
        <c:lblOffset val="100"/>
        <c:noMultiLvlLbl val="0"/>
      </c:catAx>
      <c:valAx>
        <c:axId val="186950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949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3EEFD8-1348-452F-AC02-073C98D474C4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9BA998-7978-41D5-838D-B2AD81056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1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7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2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5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3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6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0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0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8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1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3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2C4C6-0565-4AFE-AE2F-A252428700D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0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Dean of Students </a:t>
            </a:r>
            <a:br>
              <a:rPr lang="en-US" dirty="0" smtClean="0"/>
            </a:br>
            <a:r>
              <a:rPr lang="en-US" dirty="0" smtClean="0"/>
              <a:t>Board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3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PTA + PBIS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Bicycle Rodeo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8373" y="2445092"/>
            <a:ext cx="62441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March 16: </a:t>
            </a:r>
          </a:p>
          <a:p>
            <a:r>
              <a:rPr lang="en-US" sz="3600" dirty="0" smtClean="0"/>
              <a:t>1:00-3:00 Ms. Kemp, 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, 5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</a:t>
            </a:r>
          </a:p>
          <a:p>
            <a:endParaRPr lang="en-US" sz="3600" dirty="0"/>
          </a:p>
          <a:p>
            <a:r>
              <a:rPr lang="en-US" sz="3600" dirty="0" smtClean="0"/>
              <a:t>March 23: </a:t>
            </a:r>
          </a:p>
          <a:p>
            <a:r>
              <a:rPr lang="en-US" sz="3600" dirty="0" smtClean="0"/>
              <a:t>12:45-2:45 Ms. Autumn</a:t>
            </a:r>
          </a:p>
          <a:p>
            <a:r>
              <a:rPr lang="en-US" sz="3600" dirty="0" smtClean="0"/>
              <a:t>12:30-2:30 All 2/3 Classes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9080" y="3635268"/>
            <a:ext cx="3494720" cy="24091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53860">
            <a:off x="6310527" y="584427"/>
            <a:ext cx="2533791" cy="3267664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l="19309" r="21118"/>
          <a:stretch/>
        </p:blipFill>
        <p:spPr>
          <a:xfrm rot="20520747">
            <a:off x="9257774" y="1663047"/>
            <a:ext cx="1743911" cy="2192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28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37" y="169293"/>
            <a:ext cx="2821103" cy="2635351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950440" y="5750945"/>
            <a:ext cx="7162800" cy="73625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86.1% Positive for the month of February so far</a:t>
            </a:r>
          </a:p>
          <a:p>
            <a:pPr marL="0" indent="0" algn="ctr">
              <a:buNone/>
            </a:pPr>
            <a:r>
              <a:rPr lang="en-US" dirty="0" smtClean="0"/>
              <a:t>91.7% was the average for February last year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6026" y="2488351"/>
            <a:ext cx="964623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14,350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066520" y="169293"/>
            <a:ext cx="8839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1,992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2338022"/>
              </p:ext>
            </p:extLst>
          </p:nvPr>
        </p:nvGraphicFramePr>
        <p:xfrm>
          <a:off x="2950440" y="413133"/>
          <a:ext cx="839539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613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749" y="0"/>
            <a:ext cx="92485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10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979017"/>
              </p:ext>
            </p:extLst>
          </p:nvPr>
        </p:nvGraphicFramePr>
        <p:xfrm>
          <a:off x="838200" y="228600"/>
          <a:ext cx="10515600" cy="594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2168" y="62828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2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Class Referrals 16/17 vs. 17/18</a:t>
            </a:r>
            <a:endParaRPr lang="en-US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1415763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728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Office Referrals 16/17 vs. 17/18</a:t>
            </a:r>
            <a:endParaRPr lang="en-US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991406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406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In-School Suspension 16/17 vs. 17/18</a:t>
            </a:r>
            <a:endParaRPr lang="en-US" b="1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9477058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63162" y="6311900"/>
            <a:ext cx="2465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between 2/1 and 2/6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9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Out of School Suspension 16/17 vs. 17/18</a:t>
            </a:r>
            <a:endParaRPr lang="en-US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57486082"/>
              </p:ext>
            </p:extLst>
          </p:nvPr>
        </p:nvGraphicFramePr>
        <p:xfrm>
          <a:off x="838200" y="1825625"/>
          <a:ext cx="10755086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011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4" y="313689"/>
            <a:ext cx="8334375" cy="5418455"/>
          </a:xfrm>
        </p:spPr>
        <p:txBody>
          <a:bodyPr>
            <a:normAutofit/>
          </a:bodyPr>
          <a:lstStyle/>
          <a:p>
            <a:r>
              <a:rPr lang="en-US" dirty="0" smtClean="0"/>
              <a:t>MERIT Rallies</a:t>
            </a:r>
          </a:p>
          <a:p>
            <a:pPr lvl="1"/>
            <a:r>
              <a:rPr lang="en-US" dirty="0" smtClean="0"/>
              <a:t>January 22 was the Kindness Kickoff</a:t>
            </a:r>
          </a:p>
          <a:p>
            <a:pPr lvl="1"/>
            <a:r>
              <a:rPr lang="en-US" dirty="0" smtClean="0"/>
              <a:t>In February we recognized</a:t>
            </a:r>
            <a:endParaRPr lang="en-US" dirty="0"/>
          </a:p>
          <a:p>
            <a:pPr lvl="2"/>
            <a:r>
              <a:rPr lang="en-US" dirty="0" smtClean="0"/>
              <a:t>Outstanding students for Kindness</a:t>
            </a:r>
          </a:p>
          <a:p>
            <a:pPr lvl="2"/>
            <a:r>
              <a:rPr lang="en-US" dirty="0" smtClean="0"/>
              <a:t>Kindness Ambassadors</a:t>
            </a:r>
          </a:p>
          <a:p>
            <a:pPr lvl="2"/>
            <a:r>
              <a:rPr lang="en-US" dirty="0" smtClean="0"/>
              <a:t>MERIT Awards for Honesty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275" y="3670441"/>
            <a:ext cx="5638165" cy="1217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prstClr val="black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" name="AutoShape 2" descr="Image result for great kindness challen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757" y="3316890"/>
            <a:ext cx="3612861" cy="31426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7115" y="3260660"/>
            <a:ext cx="3621690" cy="32380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892218">
            <a:off x="6913192" y="1266503"/>
            <a:ext cx="4640019" cy="35128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1639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11525</TotalTime>
  <Words>112</Words>
  <Application>Microsoft Office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Dean of Students  Board Report</vt:lpstr>
      <vt:lpstr>PowerPoint Presentation</vt:lpstr>
      <vt:lpstr>PowerPoint Presentation</vt:lpstr>
      <vt:lpstr>PowerPoint Presentation</vt:lpstr>
      <vt:lpstr>Class Referrals 16/17 vs. 17/18</vt:lpstr>
      <vt:lpstr>Office Referrals 16/17 vs. 17/18</vt:lpstr>
      <vt:lpstr>In-School Suspension 16/17 vs. 17/18</vt:lpstr>
      <vt:lpstr>Out of School Suspension 16/17 vs. 17/18</vt:lpstr>
      <vt:lpstr>PowerPoint Presentation</vt:lpstr>
      <vt:lpstr>PTA + PBIS Bicycle Rodeo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Dean of Students  Board Report</dc:title>
  <dc:creator>Benjamin Ernest</dc:creator>
  <cp:lastModifiedBy>Benjamin Ernest</cp:lastModifiedBy>
  <cp:revision>129</cp:revision>
  <cp:lastPrinted>2017-03-29T02:43:10Z</cp:lastPrinted>
  <dcterms:created xsi:type="dcterms:W3CDTF">2016-09-22T17:25:13Z</dcterms:created>
  <dcterms:modified xsi:type="dcterms:W3CDTF">2018-02-28T03:15:19Z</dcterms:modified>
</cp:coreProperties>
</file>